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7556163" cy="9875838"/>
  <p:notesSz cx="6735763" cy="9866313"/>
  <p:embeddedFontLst>
    <p:embeddedFont>
      <p:font typeface="Pretendard-Bold" panose="02000803000000020004" charset="-127"/>
      <p:bold r:id="rId18"/>
    </p:embeddedFont>
    <p:embeddedFont>
      <p:font typeface="Pretendard-Medium" panose="02000603000000020004" charset="-127"/>
      <p:regular r:id="rId19"/>
    </p:embeddedFont>
    <p:embeddedFont>
      <p:font typeface="Pretendard-Regular" panose="02000503000000020004" charset="-127"/>
      <p:regular r:id="rId20"/>
    </p:embeddedFont>
    <p:embeddedFont>
      <p:font typeface="Pretendard-SemiBold" panose="02000703000000020004" charset="-127"/>
      <p:regular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맑은 고딕" panose="020B0503020000020004" pitchFamily="50" charset="-127"/>
      <p:regular r:id="rId26"/>
      <p:bold r:id="rId27"/>
    </p:embeddedFont>
  </p:embeddedFontLst>
  <p:custDataLst>
    <p:tags r:id="rId28"/>
  </p:custData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79" d="100"/>
          <a:sy n="79" d="100"/>
        </p:scale>
        <p:origin x="47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026900" cy="257832"/>
          </a:xfrm>
          <a:prstGeom prst="rect">
            <a:avLst/>
          </a:prstGeom>
        </p:spPr>
        <p:txBody>
          <a:bodyPr vert="horz" lIns="55339" tIns="27670" rIns="55339" bIns="27670" rtlCol="0"/>
          <a:lstStyle>
            <a:lvl1pPr algn="l">
              <a:defRPr sz="7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2649480" y="0"/>
            <a:ext cx="2026900" cy="257832"/>
          </a:xfrm>
          <a:prstGeom prst="rect">
            <a:avLst/>
          </a:prstGeom>
        </p:spPr>
        <p:txBody>
          <a:bodyPr vert="horz" lIns="55339" tIns="27670" rIns="55339" bIns="27670" rtlCol="0"/>
          <a:lstStyle>
            <a:lvl1pPr algn="r">
              <a:defRPr sz="700"/>
            </a:lvl1pPr>
          </a:lstStyle>
          <a:p>
            <a:fld id="{5282F153-3F37-0F45-9E97-73ACFA13230C}" type="datetimeFigureOut">
              <a:rPr lang="en-US"/>
              <a:t>1/9/2026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98513" y="642938"/>
            <a:ext cx="3081337" cy="17335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467746" y="2473046"/>
            <a:ext cx="3741970" cy="2023402"/>
          </a:xfrm>
          <a:prstGeom prst="rect">
            <a:avLst/>
          </a:prstGeom>
        </p:spPr>
        <p:txBody>
          <a:bodyPr vert="horz" lIns="55339" tIns="27670" rIns="55339" bIns="2767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4880966"/>
            <a:ext cx="2026900" cy="257832"/>
          </a:xfrm>
          <a:prstGeom prst="rect">
            <a:avLst/>
          </a:prstGeom>
        </p:spPr>
        <p:txBody>
          <a:bodyPr vert="horz" lIns="55339" tIns="27670" rIns="55339" bIns="27670" rtlCol="0" anchor="b"/>
          <a:lstStyle>
            <a:lvl1pPr algn="l">
              <a:defRPr sz="7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2649480" y="4880966"/>
            <a:ext cx="2026900" cy="257832"/>
          </a:xfrm>
          <a:prstGeom prst="rect">
            <a:avLst/>
          </a:prstGeom>
        </p:spPr>
        <p:txBody>
          <a:bodyPr vert="horz" lIns="55339" tIns="27670" rIns="55339" bIns="27670" rtlCol="0" anchor="b"/>
          <a:lstStyle>
            <a:lvl1pPr algn="r">
              <a:defRPr sz="7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ransition/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5" Type="http://schemas.openxmlformats.org/officeDocument/2006/relationships/image" Target="../media/image3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8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image" Target="../media/image17.png"/><Relationship Id="rId9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11" Type="http://schemas.openxmlformats.org/officeDocument/2006/relationships/image" Target="../media/image3.png"/><Relationship Id="rId5" Type="http://schemas.openxmlformats.org/officeDocument/2006/relationships/image" Target="../media/image17.png"/><Relationship Id="rId10" Type="http://schemas.openxmlformats.org/officeDocument/2006/relationships/image" Target="../media/image4.png"/><Relationship Id="rId4" Type="http://schemas.openxmlformats.org/officeDocument/2006/relationships/image" Target="../media/image8.png"/><Relationship Id="rId9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17.png"/><Relationship Id="rId4" Type="http://schemas.openxmlformats.org/officeDocument/2006/relationships/image" Target="../media/image8.png"/><Relationship Id="rId9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17.png"/><Relationship Id="rId4" Type="http://schemas.openxmlformats.org/officeDocument/2006/relationships/image" Target="../media/image8.png"/><Relationship Id="rId9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17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17.png"/><Relationship Id="rId4" Type="http://schemas.openxmlformats.org/officeDocument/2006/relationships/image" Target="../media/image8.png"/><Relationship Id="rId9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17.png"/><Relationship Id="rId4" Type="http://schemas.openxmlformats.org/officeDocument/2006/relationships/image" Target="../media/image8.png"/><Relationship Id="rId9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1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11" Type="http://schemas.openxmlformats.org/officeDocument/2006/relationships/image" Target="../media/image3.png"/><Relationship Id="rId5" Type="http://schemas.openxmlformats.org/officeDocument/2006/relationships/image" Target="../media/image8.png"/><Relationship Id="rId10" Type="http://schemas.openxmlformats.org/officeDocument/2006/relationships/image" Target="../media/image4.png"/><Relationship Id="rId4" Type="http://schemas.openxmlformats.org/officeDocument/2006/relationships/image" Target="../media/image35.png"/><Relationship Id="rId9" Type="http://schemas.openxmlformats.org/officeDocument/2006/relationships/image" Target="../media/image3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1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5" Type="http://schemas.openxmlformats.org/officeDocument/2006/relationships/image" Target="../media/image17.png"/><Relationship Id="rId10" Type="http://schemas.openxmlformats.org/officeDocument/2006/relationships/image" Target="../media/image3.png"/><Relationship Id="rId4" Type="http://schemas.openxmlformats.org/officeDocument/2006/relationships/image" Target="../media/image8.png"/><Relationship Id="rId9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1.png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png"/><Relationship Id="rId11" Type="http://schemas.openxmlformats.org/officeDocument/2006/relationships/image" Target="../media/image3.png"/><Relationship Id="rId5" Type="http://schemas.openxmlformats.org/officeDocument/2006/relationships/image" Target="../media/image41.png"/><Relationship Id="rId10" Type="http://schemas.openxmlformats.org/officeDocument/2006/relationships/image" Target="../media/image4.png"/><Relationship Id="rId4" Type="http://schemas.openxmlformats.org/officeDocument/2006/relationships/image" Target="../media/image8.png"/><Relationship Id="rId9" Type="http://schemas.openxmlformats.org/officeDocument/2006/relationships/image" Target="../media/image4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png"/><Relationship Id="rId5" Type="http://schemas.openxmlformats.org/officeDocument/2006/relationships/image" Target="../media/image41.pn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1.png"/><Relationship Id="rId7" Type="http://schemas.openxmlformats.org/officeDocument/2006/relationships/image" Target="../media/image49.png"/><Relationship Id="rId12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png"/><Relationship Id="rId11" Type="http://schemas.openxmlformats.org/officeDocument/2006/relationships/image" Target="../media/image4.png"/><Relationship Id="rId5" Type="http://schemas.openxmlformats.org/officeDocument/2006/relationships/image" Target="../media/image41.png"/><Relationship Id="rId10" Type="http://schemas.openxmlformats.org/officeDocument/2006/relationships/image" Target="../media/image52.png"/><Relationship Id="rId4" Type="http://schemas.openxmlformats.org/officeDocument/2006/relationships/image" Target="../media/image8.png"/><Relationship Id="rId9" Type="http://schemas.openxmlformats.org/officeDocument/2006/relationships/image" Target="../media/image5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803426"/>
            <a:ext cx="17579339" cy="2071973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230440" y="3401568"/>
            <a:ext cx="13001482" cy="144018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7560" kern="0" spc="-302">
                <a:solidFill>
                  <a:srgbClr val="00BCFF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DEEPINTERVIEW</a:t>
            </a:r>
            <a:r>
              <a:rPr lang="en-US" sz="7560" kern="0" spc="-302">
                <a:solidFill>
                  <a:srgbClr val="1E1E1E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 사용 매뉴얼</a:t>
            </a:r>
            <a:endParaRPr lang="en-US" sz="7560"/>
          </a:p>
        </p:txBody>
      </p:sp>
      <p:sp>
        <p:nvSpPr>
          <p:cNvPr id="5" name="Text 1"/>
          <p:cNvSpPr/>
          <p:nvPr/>
        </p:nvSpPr>
        <p:spPr>
          <a:xfrm>
            <a:off x="1230440" y="2999232"/>
            <a:ext cx="7689390" cy="397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88" kern="0" spc="-21">
                <a:solidFill>
                  <a:srgbClr val="333333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"HOW TO USE DEEPINTERVIEW"</a:t>
            </a:r>
            <a:endParaRPr lang="en-US" sz="2088"/>
          </a:p>
        </p:txBody>
      </p:sp>
      <p:sp>
        <p:nvSpPr>
          <p:cNvPr id="6" name="Text 2"/>
          <p:cNvSpPr/>
          <p:nvPr/>
        </p:nvSpPr>
        <p:spPr>
          <a:xfrm>
            <a:off x="1251585" y="4978194"/>
            <a:ext cx="4619720" cy="59193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808" kern="0" spc="-28">
                <a:solidFill>
                  <a:srgbClr val="333333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AI 면접연습 솔루션 '딥인터뷰'</a:t>
            </a:r>
            <a:endParaRPr lang="en-US" sz="2808"/>
          </a:p>
        </p:txBody>
      </p:sp>
      <p:sp>
        <p:nvSpPr>
          <p:cNvPr id="7" name="Text 3"/>
          <p:cNvSpPr/>
          <p:nvPr/>
        </p:nvSpPr>
        <p:spPr>
          <a:xfrm>
            <a:off x="1251585" y="5570125"/>
            <a:ext cx="4619720" cy="59193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808" kern="0" spc="-28">
                <a:solidFill>
                  <a:srgbClr val="777777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학생 사용 매뉴얼</a:t>
            </a:r>
            <a:endParaRPr lang="en-US" sz="2808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547763" y="398967"/>
            <a:ext cx="4529709" cy="681657"/>
          </a:xfrm>
          <a:prstGeom prst="rect">
            <a:avLst/>
          </a:prstGeom>
        </p:spPr>
      </p:pic>
      <p:pic>
        <p:nvPicPr>
          <p:cNvPr id="10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9326880"/>
            <a:ext cx="17556480" cy="548640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8B422F00-5355-C64B-C710-BE012A1C98A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9140" y="1780305"/>
            <a:ext cx="3303861" cy="1017777"/>
          </a:xfrm>
          <a:prstGeom prst="rect">
            <a:avLst/>
          </a:prstGeom>
        </p:spPr>
      </p:pic>
      <p:pic>
        <p:nvPicPr>
          <p:cNvPr id="21" name="그림 20" descr="텍스트, 스크린샷, 폰트, 그래픽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B30ABB38-8A60-3215-85AA-2CFA3600DF9B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5447" t="65317" r="5133" b="13342"/>
          <a:stretch>
            <a:fillRect/>
          </a:stretch>
        </p:blipFill>
        <p:spPr>
          <a:xfrm>
            <a:off x="1179540" y="8385235"/>
            <a:ext cx="3895595" cy="72515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28160" y="2429222"/>
            <a:ext cx="4924758" cy="5160502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7579339" cy="1650778"/>
          </a:xfrm>
          <a:prstGeom prst="rect">
            <a:avLst/>
          </a:prstGeom>
        </p:spPr>
      </p:pic>
      <p:sp>
        <p:nvSpPr>
          <p:cNvPr id="5" name="Text 0"/>
          <p:cNvSpPr/>
          <p:nvPr/>
        </p:nvSpPr>
        <p:spPr>
          <a:xfrm>
            <a:off x="1043273" y="345758"/>
            <a:ext cx="4945904" cy="8229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320" kern="0" spc="-173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학생 로그인/회원가입 </a:t>
            </a:r>
            <a:endParaRPr lang="en-US" sz="4320"/>
          </a:p>
        </p:txBody>
      </p:sp>
      <p:pic>
        <p:nvPicPr>
          <p:cNvPr id="6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1882" y="1268483"/>
            <a:ext cx="4328255" cy="36576"/>
          </a:xfrm>
          <a:prstGeom prst="rect">
            <a:avLst/>
          </a:prstGeom>
        </p:spPr>
      </p:pic>
      <p:sp>
        <p:nvSpPr>
          <p:cNvPr id="7" name="Text 1"/>
          <p:cNvSpPr/>
          <p:nvPr/>
        </p:nvSpPr>
        <p:spPr>
          <a:xfrm>
            <a:off x="1302306" y="3043809"/>
            <a:ext cx="7971996" cy="49606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20" kern="0" spc="-76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학생은 </a:t>
            </a:r>
            <a:r>
              <a:rPr lang="en-US" sz="2520" kern="0" spc="-76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“솔드림 플러스”</a:t>
            </a:r>
            <a:r>
              <a:rPr lang="en-US" sz="2520" kern="0" spc="-76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에 로그인 한 후</a:t>
            </a:r>
            <a:endParaRPr lang="en-US" sz="2520"/>
          </a:p>
        </p:txBody>
      </p:sp>
      <p:sp>
        <p:nvSpPr>
          <p:cNvPr id="8" name="Text 2"/>
          <p:cNvSpPr/>
          <p:nvPr/>
        </p:nvSpPr>
        <p:spPr>
          <a:xfrm>
            <a:off x="1302306" y="3539871"/>
            <a:ext cx="7971996" cy="49606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20" kern="0" spc="-76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화면 하단의 </a:t>
            </a:r>
            <a:r>
              <a:rPr lang="en-US" sz="2520" kern="0" spc="-76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“AI면접”</a:t>
            </a:r>
            <a:r>
              <a:rPr lang="en-US" sz="2520" kern="0" spc="-76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버튼을 누르시면 됩니다.</a:t>
            </a:r>
            <a:endParaRPr lang="en-US" sz="2520"/>
          </a:p>
        </p:txBody>
      </p:sp>
      <p:sp>
        <p:nvSpPr>
          <p:cNvPr id="9" name="Text 3"/>
          <p:cNvSpPr/>
          <p:nvPr/>
        </p:nvSpPr>
        <p:spPr>
          <a:xfrm>
            <a:off x="1302306" y="4035933"/>
            <a:ext cx="7971996" cy="49606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2520"/>
          </a:p>
        </p:txBody>
      </p:sp>
      <p:sp>
        <p:nvSpPr>
          <p:cNvPr id="10" name="Text 4"/>
          <p:cNvSpPr/>
          <p:nvPr/>
        </p:nvSpPr>
        <p:spPr>
          <a:xfrm>
            <a:off x="1302306" y="4531995"/>
            <a:ext cx="7971996" cy="49606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20" kern="0" spc="-76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DeepInterview 사용을 위해서는 최초 1회</a:t>
            </a:r>
            <a:endParaRPr lang="en-US" sz="2520"/>
          </a:p>
        </p:txBody>
      </p:sp>
      <p:sp>
        <p:nvSpPr>
          <p:cNvPr id="11" name="Text 5"/>
          <p:cNvSpPr/>
          <p:nvPr/>
        </p:nvSpPr>
        <p:spPr>
          <a:xfrm>
            <a:off x="1302306" y="5028057"/>
            <a:ext cx="7971996" cy="49606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20" kern="0" spc="-76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사용자 승인 절차 거쳐야합니다.</a:t>
            </a:r>
            <a:endParaRPr lang="en-US" sz="2520"/>
          </a:p>
        </p:txBody>
      </p:sp>
      <p:sp>
        <p:nvSpPr>
          <p:cNvPr id="12" name="Text 6"/>
          <p:cNvSpPr/>
          <p:nvPr/>
        </p:nvSpPr>
        <p:spPr>
          <a:xfrm>
            <a:off x="1302306" y="5524119"/>
            <a:ext cx="7971996" cy="49606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20" kern="0" spc="-76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여기에 기존 학사정보를 기준으로 등록 정보가</a:t>
            </a:r>
            <a:endParaRPr lang="en-US" sz="2520"/>
          </a:p>
        </p:txBody>
      </p:sp>
      <p:sp>
        <p:nvSpPr>
          <p:cNvPr id="13" name="Text 7"/>
          <p:cNvSpPr/>
          <p:nvPr/>
        </p:nvSpPr>
        <p:spPr>
          <a:xfrm>
            <a:off x="1302306" y="6020181"/>
            <a:ext cx="7971996" cy="49606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20" kern="0" spc="-76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나타나며 전화번호와 이메일을 확인 후</a:t>
            </a:r>
            <a:endParaRPr lang="en-US" sz="2520"/>
          </a:p>
        </p:txBody>
      </p:sp>
      <p:sp>
        <p:nvSpPr>
          <p:cNvPr id="14" name="Text 8"/>
          <p:cNvSpPr/>
          <p:nvPr/>
        </p:nvSpPr>
        <p:spPr>
          <a:xfrm>
            <a:off x="1302306" y="6516243"/>
            <a:ext cx="7971996" cy="49606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20" kern="0" spc="-76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DeepInterview 사이트 사용을 위한 가입을 진행 합니다. </a:t>
            </a:r>
            <a:endParaRPr lang="en-US" sz="2520"/>
          </a:p>
        </p:txBody>
      </p:sp>
      <p:sp>
        <p:nvSpPr>
          <p:cNvPr id="15" name="Text 9"/>
          <p:cNvSpPr/>
          <p:nvPr/>
        </p:nvSpPr>
        <p:spPr>
          <a:xfrm>
            <a:off x="1302306" y="7012305"/>
            <a:ext cx="7971996" cy="49606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2520"/>
          </a:p>
        </p:txBody>
      </p:sp>
      <p:sp>
        <p:nvSpPr>
          <p:cNvPr id="16" name="Text 10"/>
          <p:cNvSpPr/>
          <p:nvPr/>
        </p:nvSpPr>
        <p:spPr>
          <a:xfrm>
            <a:off x="1302306" y="7508367"/>
            <a:ext cx="7971996" cy="49606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20" kern="0" spc="-76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이후에는 별도의 로그인 절차 없이 자동 로그인 됩니다.</a:t>
            </a:r>
            <a:endParaRPr lang="en-US" sz="2520"/>
          </a:p>
        </p:txBody>
      </p:sp>
      <p:pic>
        <p:nvPicPr>
          <p:cNvPr id="17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591117" y="7170423"/>
            <a:ext cx="398907" cy="419338"/>
          </a:xfrm>
          <a:prstGeom prst="rect">
            <a:avLst/>
          </a:prstGeom>
        </p:spPr>
      </p:pic>
      <p:pic>
        <p:nvPicPr>
          <p:cNvPr id="18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542459" y="5633088"/>
            <a:ext cx="3627025" cy="2802207"/>
          </a:xfrm>
          <a:prstGeom prst="rect">
            <a:avLst/>
          </a:prstGeom>
        </p:spPr>
      </p:pic>
      <p:pic>
        <p:nvPicPr>
          <p:cNvPr id="19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752374">
            <a:off x="11490411" y="7788567"/>
            <a:ext cx="847475" cy="512494"/>
          </a:xfrm>
          <a:prstGeom prst="rect">
            <a:avLst/>
          </a:prstGeom>
        </p:spPr>
      </p:pic>
      <p:pic>
        <p:nvPicPr>
          <p:cNvPr id="20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3572348" y="7673343"/>
            <a:ext cx="1591342" cy="335756"/>
          </a:xfrm>
          <a:prstGeom prst="rect">
            <a:avLst/>
          </a:prstGeom>
        </p:spPr>
      </p:pic>
      <p:sp>
        <p:nvSpPr>
          <p:cNvPr id="21" name="Text 11"/>
          <p:cNvSpPr/>
          <p:nvPr/>
        </p:nvSpPr>
        <p:spPr>
          <a:xfrm>
            <a:off x="1302306" y="2217849"/>
            <a:ext cx="2387013" cy="5212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36" kern="0" spc="-109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1. 로그인 방법</a:t>
            </a:r>
            <a:endParaRPr lang="en-US" sz="2736"/>
          </a:p>
        </p:txBody>
      </p:sp>
      <p:pic>
        <p:nvPicPr>
          <p:cNvPr id="22" name="Image 8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078974" y="3559302"/>
            <a:ext cx="980694" cy="121158"/>
          </a:xfrm>
          <a:prstGeom prst="rect">
            <a:avLst/>
          </a:prstGeom>
        </p:spPr>
      </p:pic>
      <p:pic>
        <p:nvPicPr>
          <p:cNvPr id="23" name="Image 9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078974" y="3739896"/>
            <a:ext cx="445770" cy="489204"/>
          </a:xfrm>
          <a:prstGeom prst="rect">
            <a:avLst/>
          </a:prstGeom>
        </p:spPr>
      </p:pic>
      <p:pic>
        <p:nvPicPr>
          <p:cNvPr id="24" name="Image 10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110338" y="3828008"/>
            <a:ext cx="382905" cy="377476"/>
          </a:xfrm>
          <a:prstGeom prst="rect">
            <a:avLst/>
          </a:prstGeom>
        </p:spPr>
      </p:pic>
      <p:pic>
        <p:nvPicPr>
          <p:cNvPr id="25" name="Image 11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9326880"/>
            <a:ext cx="17556480" cy="548640"/>
          </a:xfrm>
          <a:prstGeom prst="rect">
            <a:avLst/>
          </a:prstGeom>
        </p:spPr>
      </p:pic>
      <p:sp>
        <p:nvSpPr>
          <p:cNvPr id="26" name="직사각형 25">
            <a:extLst>
              <a:ext uri="{FF2B5EF4-FFF2-40B4-BE49-F238E27FC236}">
                <a16:creationId xmlns:a16="http://schemas.microsoft.com/office/drawing/2014/main" id="{9E78A214-0B72-36DF-6704-87E918B0AFC4}"/>
              </a:ext>
            </a:extLst>
          </p:cNvPr>
          <p:cNvSpPr/>
          <p:nvPr/>
        </p:nvSpPr>
        <p:spPr>
          <a:xfrm>
            <a:off x="16365411" y="9116443"/>
            <a:ext cx="801666" cy="3958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1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27" name="Image 2" descr="preencoded.png">
            <a:extLst>
              <a:ext uri="{FF2B5EF4-FFF2-40B4-BE49-F238E27FC236}">
                <a16:creationId xmlns:a16="http://schemas.microsoft.com/office/drawing/2014/main" id="{8ACDC531-63D0-E10D-DC19-53E8B50475D9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63985" y="9116443"/>
            <a:ext cx="1990207" cy="29949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79339" cy="1650778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043273" y="345758"/>
            <a:ext cx="4945904" cy="8229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320" kern="0" spc="-173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AI 면접</a:t>
            </a:r>
            <a:endParaRPr lang="en-US" sz="4320"/>
          </a:p>
        </p:txBody>
      </p:sp>
      <p:pic>
        <p:nvPicPr>
          <p:cNvPr id="5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1882" y="1268483"/>
            <a:ext cx="1478613" cy="36576"/>
          </a:xfrm>
          <a:prstGeom prst="rect">
            <a:avLst/>
          </a:prstGeom>
        </p:spPr>
      </p:pic>
      <p:sp>
        <p:nvSpPr>
          <p:cNvPr id="6" name="Text 1"/>
          <p:cNvSpPr/>
          <p:nvPr/>
        </p:nvSpPr>
        <p:spPr>
          <a:xfrm>
            <a:off x="1892379" y="3052524"/>
            <a:ext cx="557923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메인화면의</a:t>
            </a:r>
            <a:r>
              <a:rPr lang="en-US" sz="2448" kern="0" spc="-73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‘</a:t>
            </a:r>
            <a:r>
              <a:rPr lang="en-US" sz="2448" kern="0" spc="-73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시작하기</a:t>
            </a:r>
            <a:r>
              <a:rPr lang="en-US" sz="2448" kern="0" spc="-73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’ </a:t>
            </a:r>
            <a:r>
              <a:rPr lang="en-US" sz="2448" kern="0" spc="-73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버튼</a:t>
            </a:r>
            <a:r>
              <a:rPr lang="en-US" sz="2448" kern="0" spc="-73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‘을 </a:t>
            </a:r>
            <a:r>
              <a:rPr lang="en-US" sz="2448" kern="0" spc="-73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눌러주세요</a:t>
            </a:r>
            <a:r>
              <a:rPr lang="en-US" sz="2448" kern="0" spc="-73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.</a:t>
            </a:r>
            <a:endParaRPr lang="en-US" sz="2448" dirty="0"/>
          </a:p>
        </p:txBody>
      </p:sp>
      <p:sp>
        <p:nvSpPr>
          <p:cNvPr id="9" name="Text 2"/>
          <p:cNvSpPr/>
          <p:nvPr/>
        </p:nvSpPr>
        <p:spPr>
          <a:xfrm>
            <a:off x="1892237" y="2210419"/>
            <a:ext cx="4534424" cy="5212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36" kern="0" spc="-109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1. 메인화면 &gt; 시작하기</a:t>
            </a:r>
            <a:endParaRPr lang="en-US" sz="2736"/>
          </a:p>
        </p:txBody>
      </p:sp>
      <p:sp>
        <p:nvSpPr>
          <p:cNvPr id="10" name="Text 3"/>
          <p:cNvSpPr/>
          <p:nvPr/>
        </p:nvSpPr>
        <p:spPr>
          <a:xfrm>
            <a:off x="1763363" y="6923437"/>
            <a:ext cx="774468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면접을 진행할 언어를 선택해 주세요 </a:t>
            </a:r>
            <a:endParaRPr lang="en-US" sz="2448"/>
          </a:p>
        </p:txBody>
      </p:sp>
      <p:sp>
        <p:nvSpPr>
          <p:cNvPr id="11" name="Text 4"/>
          <p:cNvSpPr/>
          <p:nvPr/>
        </p:nvSpPr>
        <p:spPr>
          <a:xfrm>
            <a:off x="1763363" y="7405211"/>
            <a:ext cx="774468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(</a:t>
            </a:r>
            <a:r>
              <a:rPr lang="en-US" sz="2448" kern="0" spc="-73" dirty="0" err="1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한국어</a:t>
            </a:r>
            <a:r>
              <a:rPr lang="en-US" sz="2448" kern="0" spc="-73" dirty="0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, </a:t>
            </a:r>
            <a:r>
              <a:rPr lang="en-US" sz="2448" kern="0" spc="-73" dirty="0" err="1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영어</a:t>
            </a:r>
            <a:r>
              <a:rPr lang="en-US" sz="2448" kern="0" spc="-73" dirty="0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448" kern="0" spc="-73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중 </a:t>
            </a:r>
            <a:r>
              <a:rPr lang="en-US" sz="2448" kern="0" spc="-73" dirty="0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택1</a:t>
            </a:r>
            <a:r>
              <a:rPr lang="en-US" sz="2448" kern="0" spc="-73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)</a:t>
            </a:r>
            <a:endParaRPr lang="en-US" sz="2448" dirty="0"/>
          </a:p>
        </p:txBody>
      </p:sp>
      <p:sp>
        <p:nvSpPr>
          <p:cNvPr id="12" name="Text 5"/>
          <p:cNvSpPr/>
          <p:nvPr/>
        </p:nvSpPr>
        <p:spPr>
          <a:xfrm>
            <a:off x="1930384" y="6170200"/>
            <a:ext cx="4534424" cy="5212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36" kern="0" spc="-109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2. AI 면접 시작하기 </a:t>
            </a:r>
            <a:endParaRPr lang="en-US" sz="2736"/>
          </a:p>
        </p:txBody>
      </p:sp>
      <p:pic>
        <p:nvPicPr>
          <p:cNvPr id="13" name="Image 5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22436" y="5538718"/>
            <a:ext cx="6276405" cy="4055758"/>
          </a:xfrm>
          <a:prstGeom prst="rect">
            <a:avLst/>
          </a:prstGeom>
          <a:ln>
            <a:solidFill>
              <a:schemeClr val="accent5"/>
            </a:solidFill>
          </a:ln>
        </p:spPr>
      </p:pic>
      <p:pic>
        <p:nvPicPr>
          <p:cNvPr id="14" name="Image 6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08045" y="8551724"/>
            <a:ext cx="1556909" cy="377635"/>
          </a:xfrm>
          <a:prstGeom prst="rect">
            <a:avLst/>
          </a:prstGeom>
        </p:spPr>
      </p:pic>
      <p:pic>
        <p:nvPicPr>
          <p:cNvPr id="15" name="Image 7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9326880"/>
            <a:ext cx="17556480" cy="548640"/>
          </a:xfrm>
          <a:prstGeom prst="rect">
            <a:avLst/>
          </a:prstGeom>
        </p:spPr>
      </p:pic>
      <p:sp>
        <p:nvSpPr>
          <p:cNvPr id="17" name="직사각형 16">
            <a:extLst>
              <a:ext uri="{FF2B5EF4-FFF2-40B4-BE49-F238E27FC236}">
                <a16:creationId xmlns:a16="http://schemas.microsoft.com/office/drawing/2014/main" id="{ADD4F14A-92EF-8C7C-F695-6F157E01A92F}"/>
              </a:ext>
            </a:extLst>
          </p:cNvPr>
          <p:cNvSpPr/>
          <p:nvPr/>
        </p:nvSpPr>
        <p:spPr>
          <a:xfrm>
            <a:off x="16365411" y="9116443"/>
            <a:ext cx="801666" cy="3958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2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8" name="Image 2" descr="preencoded.png">
            <a:extLst>
              <a:ext uri="{FF2B5EF4-FFF2-40B4-BE49-F238E27FC236}">
                <a16:creationId xmlns:a16="http://schemas.microsoft.com/office/drawing/2014/main" id="{095E9CB4-3D54-E80F-7748-6FD88C6B350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3985" y="9116443"/>
            <a:ext cx="1990207" cy="299498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C67A9FBA-7FF2-46D0-A09C-CD4C370D501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922435" y="1775619"/>
            <a:ext cx="6513495" cy="3710948"/>
          </a:xfrm>
          <a:prstGeom prst="rect">
            <a:avLst/>
          </a:prstGeom>
        </p:spPr>
      </p:pic>
      <p:pic>
        <p:nvPicPr>
          <p:cNvPr id="8" name="Image 4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922436" y="4873981"/>
            <a:ext cx="1060423" cy="481774"/>
          </a:xfrm>
          <a:prstGeom prst="rect">
            <a:avLst/>
          </a:prstGeom>
          <a:ln>
            <a:noFill/>
          </a:ln>
        </p:spPr>
      </p:pic>
      <p:pic>
        <p:nvPicPr>
          <p:cNvPr id="19" name="Image 4" descr="preencoded.png">
            <a:extLst>
              <a:ext uri="{FF2B5EF4-FFF2-40B4-BE49-F238E27FC236}">
                <a16:creationId xmlns:a16="http://schemas.microsoft.com/office/drawing/2014/main" id="{0F5BF7DA-25D6-4FE0-BD5D-ECF0C96AB71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3986351" y="1740726"/>
            <a:ext cx="425515" cy="481774"/>
          </a:xfrm>
          <a:prstGeom prst="rect">
            <a:avLst/>
          </a:prstGeom>
          <a:ln>
            <a:noFill/>
          </a:ln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9100C359-1D17-4943-859D-742EBF8A3A8D}"/>
              </a:ext>
            </a:extLst>
          </p:cNvPr>
          <p:cNvSpPr txBox="1"/>
          <p:nvPr/>
        </p:nvSpPr>
        <p:spPr>
          <a:xfrm>
            <a:off x="14498049" y="1792704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/>
              <a:t>언어선택기능</a:t>
            </a:r>
          </a:p>
        </p:txBody>
      </p:sp>
      <p:sp>
        <p:nvSpPr>
          <p:cNvPr id="21" name="Text 1">
            <a:extLst>
              <a:ext uri="{FF2B5EF4-FFF2-40B4-BE49-F238E27FC236}">
                <a16:creationId xmlns:a16="http://schemas.microsoft.com/office/drawing/2014/main" id="{1D494FB7-EFF2-4710-8DD0-E54B24843D75}"/>
              </a:ext>
            </a:extLst>
          </p:cNvPr>
          <p:cNvSpPr/>
          <p:nvPr/>
        </p:nvSpPr>
        <p:spPr>
          <a:xfrm>
            <a:off x="1892379" y="3592520"/>
            <a:ext cx="557923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ko-KR" altLang="en-US" sz="2448" kern="0" spc="-73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화면 우측상단에 안내 언어 선택 가능</a:t>
            </a:r>
            <a:endParaRPr lang="en-US" sz="2448" dirty="0"/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7579339" cy="1650778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043273" y="345758"/>
            <a:ext cx="4945904" cy="8229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320" kern="0" spc="-173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AI 면접 - '한국어' 선택</a:t>
            </a:r>
            <a:endParaRPr lang="en-US" sz="4320"/>
          </a:p>
        </p:txBody>
      </p:sp>
      <p:pic>
        <p:nvPicPr>
          <p:cNvPr id="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882" y="1268483"/>
            <a:ext cx="1478613" cy="36576"/>
          </a:xfrm>
          <a:prstGeom prst="rect">
            <a:avLst/>
          </a:prstGeom>
        </p:spPr>
      </p:pic>
      <p:sp>
        <p:nvSpPr>
          <p:cNvPr id="6" name="Text 1"/>
          <p:cNvSpPr/>
          <p:nvPr/>
        </p:nvSpPr>
        <p:spPr>
          <a:xfrm>
            <a:off x="1515904" y="2816209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16" kern="0" spc="-6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언어를 선택한 후 나오는 면접진행 화면에서 </a:t>
            </a:r>
            <a:endParaRPr lang="en-US" sz="2016"/>
          </a:p>
        </p:txBody>
      </p:sp>
      <p:sp>
        <p:nvSpPr>
          <p:cNvPr id="7" name="Text 2"/>
          <p:cNvSpPr/>
          <p:nvPr/>
        </p:nvSpPr>
        <p:spPr>
          <a:xfrm>
            <a:off x="1515904" y="3212973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16" kern="0" spc="-6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"AI 면접 응시하기" 버튼을 눌러주세요 </a:t>
            </a:r>
            <a:endParaRPr lang="en-US" sz="2016"/>
          </a:p>
        </p:txBody>
      </p:sp>
      <p:sp>
        <p:nvSpPr>
          <p:cNvPr id="8" name="Text 3"/>
          <p:cNvSpPr/>
          <p:nvPr/>
        </p:nvSpPr>
        <p:spPr>
          <a:xfrm>
            <a:off x="1515904" y="3609737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16" kern="0" spc="-6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버튼을 클릭하면</a:t>
            </a:r>
            <a:endParaRPr lang="en-US" sz="2016"/>
          </a:p>
        </p:txBody>
      </p:sp>
      <p:sp>
        <p:nvSpPr>
          <p:cNvPr id="9" name="Text 4"/>
          <p:cNvSpPr/>
          <p:nvPr/>
        </p:nvSpPr>
        <p:spPr>
          <a:xfrm>
            <a:off x="1515904" y="4006501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2016"/>
          </a:p>
        </p:txBody>
      </p:sp>
      <p:sp>
        <p:nvSpPr>
          <p:cNvPr id="10" name="Text 5"/>
          <p:cNvSpPr/>
          <p:nvPr/>
        </p:nvSpPr>
        <p:spPr>
          <a:xfrm>
            <a:off x="1515904" y="4403265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16" kern="0" spc="-60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1)자기소개서로 면접하기</a:t>
            </a:r>
            <a:endParaRPr lang="en-US" sz="2016"/>
          </a:p>
        </p:txBody>
      </p:sp>
      <p:sp>
        <p:nvSpPr>
          <p:cNvPr id="11" name="Text 6"/>
          <p:cNvSpPr/>
          <p:nvPr/>
        </p:nvSpPr>
        <p:spPr>
          <a:xfrm>
            <a:off x="1515904" y="4800029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16" kern="0" spc="-60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2)기출문제로 면접 하기 </a:t>
            </a:r>
            <a:endParaRPr lang="en-US" sz="2016"/>
          </a:p>
        </p:txBody>
      </p:sp>
      <p:sp>
        <p:nvSpPr>
          <p:cNvPr id="12" name="Text 7"/>
          <p:cNvSpPr/>
          <p:nvPr/>
        </p:nvSpPr>
        <p:spPr>
          <a:xfrm>
            <a:off x="1515904" y="5196792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16" kern="0" spc="-6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중 선택하여 면접을 진행 할 수 있습니다.</a:t>
            </a:r>
            <a:endParaRPr lang="en-US" sz="2016"/>
          </a:p>
        </p:txBody>
      </p:sp>
      <p:sp>
        <p:nvSpPr>
          <p:cNvPr id="13" name="Text 8"/>
          <p:cNvSpPr/>
          <p:nvPr/>
        </p:nvSpPr>
        <p:spPr>
          <a:xfrm>
            <a:off x="1515904" y="5593556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2016"/>
          </a:p>
        </p:txBody>
      </p:sp>
      <p:sp>
        <p:nvSpPr>
          <p:cNvPr id="14" name="Text 9"/>
          <p:cNvSpPr/>
          <p:nvPr/>
        </p:nvSpPr>
        <p:spPr>
          <a:xfrm>
            <a:off x="1515904" y="5990320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16" kern="0" spc="-60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1) '자기소개서로 면접하기'</a:t>
            </a:r>
            <a:r>
              <a:rPr lang="en-US" sz="2016" kern="0" spc="-6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는 자기소개서 내용을</a:t>
            </a:r>
            <a:endParaRPr lang="en-US" sz="2016"/>
          </a:p>
        </p:txBody>
      </p:sp>
      <p:sp>
        <p:nvSpPr>
          <p:cNvPr id="15" name="Text 10"/>
          <p:cNvSpPr/>
          <p:nvPr/>
        </p:nvSpPr>
        <p:spPr>
          <a:xfrm>
            <a:off x="1515904" y="6387084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직접</a:t>
            </a:r>
            <a:r>
              <a:rPr lang="en-US" sz="2016" kern="0" spc="-60" dirty="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입력하거나</a:t>
            </a:r>
            <a:r>
              <a:rPr lang="en-US" sz="2016" kern="0" spc="-60" dirty="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, </a:t>
            </a: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면접시</a:t>
            </a:r>
            <a:r>
              <a:rPr lang="en-US" sz="2016" kern="0" spc="-60" dirty="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참고할</a:t>
            </a:r>
            <a:r>
              <a:rPr lang="en-US" sz="2016" kern="0" spc="-60" dirty="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키워드를</a:t>
            </a:r>
            <a:r>
              <a:rPr lang="en-US" sz="2016" kern="0" spc="-60" dirty="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작성</a:t>
            </a:r>
            <a:r>
              <a:rPr lang="en-US" sz="2016" kern="0" spc="-60" dirty="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후</a:t>
            </a:r>
            <a:endParaRPr lang="en-US" sz="2016" dirty="0"/>
          </a:p>
        </p:txBody>
      </p:sp>
      <p:sp>
        <p:nvSpPr>
          <p:cNvPr id="16" name="Text 11"/>
          <p:cNvSpPr/>
          <p:nvPr/>
        </p:nvSpPr>
        <p:spPr>
          <a:xfrm>
            <a:off x="1515904" y="6783848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16" kern="0" spc="-6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진행되는 형태의 면접실습 입니다.</a:t>
            </a:r>
            <a:endParaRPr lang="en-US" sz="2016"/>
          </a:p>
        </p:txBody>
      </p:sp>
      <p:sp>
        <p:nvSpPr>
          <p:cNvPr id="17" name="Text 12"/>
          <p:cNvSpPr/>
          <p:nvPr/>
        </p:nvSpPr>
        <p:spPr>
          <a:xfrm>
            <a:off x="1515904" y="7180612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또는</a:t>
            </a:r>
            <a:r>
              <a:rPr lang="en-US" sz="2016" kern="0" spc="-60" dirty="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“</a:t>
            </a: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PDF”로된</a:t>
            </a:r>
            <a:r>
              <a:rPr lang="en-US" sz="2016" kern="0" spc="-60" dirty="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자기소개서를</a:t>
            </a:r>
            <a:r>
              <a:rPr lang="en-US" sz="2016" kern="0" spc="-60" dirty="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등록해서</a:t>
            </a:r>
            <a:r>
              <a:rPr lang="en-US" sz="2016" kern="0" spc="-60" dirty="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진행도</a:t>
            </a:r>
            <a:r>
              <a:rPr lang="en-US" sz="2016" kern="0" spc="-60" dirty="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가능합니다</a:t>
            </a:r>
            <a:r>
              <a:rPr lang="en-US" sz="2016" kern="0" spc="-60" dirty="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.</a:t>
            </a:r>
            <a:endParaRPr lang="en-US" sz="2016" dirty="0"/>
          </a:p>
        </p:txBody>
      </p:sp>
      <p:sp>
        <p:nvSpPr>
          <p:cNvPr id="18" name="Text 13"/>
          <p:cNvSpPr/>
          <p:nvPr/>
        </p:nvSpPr>
        <p:spPr>
          <a:xfrm>
            <a:off x="1515904" y="7577376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2016"/>
          </a:p>
        </p:txBody>
      </p:sp>
      <p:sp>
        <p:nvSpPr>
          <p:cNvPr id="19" name="Text 14"/>
          <p:cNvSpPr/>
          <p:nvPr/>
        </p:nvSpPr>
        <p:spPr>
          <a:xfrm>
            <a:off x="1515904" y="7974140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16" kern="0" spc="-60" dirty="0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2)'</a:t>
            </a:r>
            <a:r>
              <a:rPr lang="en-US" sz="2016" kern="0" spc="-60" dirty="0" err="1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기출문제로</a:t>
            </a:r>
            <a:r>
              <a:rPr lang="en-US" sz="2016" kern="0" spc="-60" dirty="0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016" kern="0" spc="-60" dirty="0" err="1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면접하기'</a:t>
            </a: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는</a:t>
            </a:r>
            <a:r>
              <a:rPr lang="en-US" sz="2016" kern="0" spc="-60" dirty="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업종,직종별로</a:t>
            </a:r>
            <a:r>
              <a:rPr lang="en-US" sz="2016" kern="0" spc="-60" dirty="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국내</a:t>
            </a:r>
            <a:r>
              <a:rPr lang="en-US" sz="2016" kern="0" spc="-60" dirty="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기업들의</a:t>
            </a:r>
            <a:endParaRPr lang="en-US" sz="2016" dirty="0"/>
          </a:p>
        </p:txBody>
      </p:sp>
      <p:sp>
        <p:nvSpPr>
          <p:cNvPr id="20" name="Text 15"/>
          <p:cNvSpPr/>
          <p:nvPr/>
        </p:nvSpPr>
        <p:spPr>
          <a:xfrm>
            <a:off x="1515904" y="8370903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16" kern="0" spc="-6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실제 기출문제로 면접을 연습할 수 있는 형태의 면접실습 입니다.</a:t>
            </a:r>
            <a:endParaRPr lang="en-US" sz="2016"/>
          </a:p>
        </p:txBody>
      </p:sp>
      <p:sp>
        <p:nvSpPr>
          <p:cNvPr id="21" name="Text 16"/>
          <p:cNvSpPr/>
          <p:nvPr/>
        </p:nvSpPr>
        <p:spPr>
          <a:xfrm>
            <a:off x="1515904" y="8767667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2016"/>
          </a:p>
        </p:txBody>
      </p:sp>
      <p:sp>
        <p:nvSpPr>
          <p:cNvPr id="22" name="Text 17"/>
          <p:cNvSpPr/>
          <p:nvPr/>
        </p:nvSpPr>
        <p:spPr>
          <a:xfrm>
            <a:off x="1515904" y="2062972"/>
            <a:ext cx="4534424" cy="5212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36" kern="0" spc="-109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2. AI 면접 시작하기 </a:t>
            </a:r>
            <a:endParaRPr lang="en-US" sz="2736"/>
          </a:p>
        </p:txBody>
      </p:sp>
      <p:pic>
        <p:nvPicPr>
          <p:cNvPr id="23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87310" y="1912614"/>
            <a:ext cx="5653278" cy="4704874"/>
          </a:xfrm>
          <a:prstGeom prst="rect">
            <a:avLst/>
          </a:prstGeom>
        </p:spPr>
      </p:pic>
      <p:pic>
        <p:nvPicPr>
          <p:cNvPr id="24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26384" y="6397755"/>
            <a:ext cx="4375261" cy="3140393"/>
          </a:xfrm>
          <a:prstGeom prst="rect">
            <a:avLst/>
          </a:prstGeom>
        </p:spPr>
      </p:pic>
      <p:pic>
        <p:nvPicPr>
          <p:cNvPr id="25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350435" y="5999159"/>
            <a:ext cx="1682210" cy="314182"/>
          </a:xfrm>
          <a:prstGeom prst="rect">
            <a:avLst/>
          </a:prstGeom>
        </p:spPr>
      </p:pic>
      <p:pic>
        <p:nvPicPr>
          <p:cNvPr id="26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019434" y="8458465"/>
            <a:ext cx="4389120" cy="1079706"/>
          </a:xfrm>
          <a:prstGeom prst="rect">
            <a:avLst/>
          </a:prstGeom>
        </p:spPr>
      </p:pic>
      <p:pic>
        <p:nvPicPr>
          <p:cNvPr id="27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9326880"/>
            <a:ext cx="17556480" cy="548640"/>
          </a:xfrm>
          <a:prstGeom prst="rect">
            <a:avLst/>
          </a:prstGeom>
        </p:spPr>
      </p:pic>
      <p:sp>
        <p:nvSpPr>
          <p:cNvPr id="29" name="직사각형 28">
            <a:extLst>
              <a:ext uri="{FF2B5EF4-FFF2-40B4-BE49-F238E27FC236}">
                <a16:creationId xmlns:a16="http://schemas.microsoft.com/office/drawing/2014/main" id="{786965CE-762E-C5FA-5178-C66DBFEA8333}"/>
              </a:ext>
            </a:extLst>
          </p:cNvPr>
          <p:cNvSpPr/>
          <p:nvPr/>
        </p:nvSpPr>
        <p:spPr>
          <a:xfrm>
            <a:off x="16365411" y="9116443"/>
            <a:ext cx="801666" cy="3958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3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30" name="Image 2" descr="preencoded.png">
            <a:extLst>
              <a:ext uri="{FF2B5EF4-FFF2-40B4-BE49-F238E27FC236}">
                <a16:creationId xmlns:a16="http://schemas.microsoft.com/office/drawing/2014/main" id="{95706798-7564-64DA-5863-F903544F7D3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63985" y="9116443"/>
            <a:ext cx="1990207" cy="29949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7579339" cy="1650778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882" y="1268483"/>
            <a:ext cx="1478613" cy="36576"/>
          </a:xfrm>
          <a:prstGeom prst="rect">
            <a:avLst/>
          </a:prstGeom>
        </p:spPr>
      </p:pic>
      <p:sp>
        <p:nvSpPr>
          <p:cNvPr id="5" name="Text 0"/>
          <p:cNvSpPr/>
          <p:nvPr/>
        </p:nvSpPr>
        <p:spPr>
          <a:xfrm>
            <a:off x="1454753" y="2101120"/>
            <a:ext cx="4534424" cy="5212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36" kern="0" spc="-109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3. AI 면접 진행</a:t>
            </a:r>
            <a:endParaRPr lang="en-US" sz="2736"/>
          </a:p>
        </p:txBody>
      </p:sp>
      <p:sp>
        <p:nvSpPr>
          <p:cNvPr id="6" name="Text 1"/>
          <p:cNvSpPr/>
          <p:nvPr/>
        </p:nvSpPr>
        <p:spPr>
          <a:xfrm>
            <a:off x="2992517" y="3403711"/>
            <a:ext cx="4886468" cy="32461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kern="0" spc="-54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‘AI 면접 응시하기‘ 버튼을 클릭하면 면접이 시작 됩니다.</a:t>
            </a:r>
            <a:endParaRPr lang="en-US" sz="1800"/>
          </a:p>
        </p:txBody>
      </p:sp>
      <p:sp>
        <p:nvSpPr>
          <p:cNvPr id="7" name="Text 2"/>
          <p:cNvSpPr/>
          <p:nvPr/>
        </p:nvSpPr>
        <p:spPr>
          <a:xfrm>
            <a:off x="2992517" y="3728323"/>
            <a:ext cx="4886468" cy="64922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kern="0" spc="-54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카메라와 마이크에 관련된 유의사항을 화살표 버튼을 눌러 확인하시고 ‘장치 확인하기’ 버튼을 누르세요.</a:t>
            </a:r>
            <a:endParaRPr lang="en-US" sz="1800"/>
          </a:p>
        </p:txBody>
      </p:sp>
      <p:sp>
        <p:nvSpPr>
          <p:cNvPr id="8" name="Text 3"/>
          <p:cNvSpPr/>
          <p:nvPr/>
        </p:nvSpPr>
        <p:spPr>
          <a:xfrm>
            <a:off x="2992517" y="2934510"/>
            <a:ext cx="2352866" cy="38947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160" kern="0" spc="-65">
                <a:solidFill>
                  <a:srgbClr val="00BCFF"/>
                </a:solidFill>
                <a:latin typeface="Pretendard-Bold" pitchFamily="34" charset="0"/>
                <a:ea typeface="Pretendard-Bold" pitchFamily="34" charset="-122"/>
                <a:cs typeface="Pretendard-Bold" pitchFamily="34" charset="-120"/>
              </a:rPr>
              <a:t>01.</a:t>
            </a:r>
            <a:endParaRPr lang="en-US" sz="2160"/>
          </a:p>
        </p:txBody>
      </p:sp>
      <p:pic>
        <p:nvPicPr>
          <p:cNvPr id="9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95933" y="4830227"/>
            <a:ext cx="5067776" cy="4106227"/>
          </a:xfrm>
          <a:prstGeom prst="rect">
            <a:avLst/>
          </a:prstGeom>
        </p:spPr>
      </p:pic>
      <p:pic>
        <p:nvPicPr>
          <p:cNvPr id="10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79157" y="4829449"/>
            <a:ext cx="4755452" cy="4107085"/>
          </a:xfrm>
          <a:prstGeom prst="rect">
            <a:avLst/>
          </a:prstGeom>
        </p:spPr>
      </p:pic>
      <p:sp>
        <p:nvSpPr>
          <p:cNvPr id="11" name="Text 4"/>
          <p:cNvSpPr/>
          <p:nvPr/>
        </p:nvSpPr>
        <p:spPr>
          <a:xfrm>
            <a:off x="10078974" y="3402854"/>
            <a:ext cx="4886468" cy="64922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kern="0" spc="-54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카메라의 화상상태를 확인하고 송출이 원활하다면 다음 버튼을 누르세요.</a:t>
            </a:r>
            <a:endParaRPr lang="en-US" sz="1800"/>
          </a:p>
        </p:txBody>
      </p:sp>
      <p:sp>
        <p:nvSpPr>
          <p:cNvPr id="12" name="Text 5"/>
          <p:cNvSpPr/>
          <p:nvPr/>
        </p:nvSpPr>
        <p:spPr>
          <a:xfrm>
            <a:off x="10078974" y="4052078"/>
            <a:ext cx="4886468" cy="32461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40" kern="0" spc="-43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* 문제가 발생했다면 아래의 ‘문제가 발생했나요?’ 문구를 클릭, </a:t>
            </a:r>
            <a:endParaRPr lang="en-US" sz="1440"/>
          </a:p>
        </p:txBody>
      </p:sp>
      <p:sp>
        <p:nvSpPr>
          <p:cNvPr id="13" name="Text 6"/>
          <p:cNvSpPr/>
          <p:nvPr/>
        </p:nvSpPr>
        <p:spPr>
          <a:xfrm>
            <a:off x="10078974" y="4376690"/>
            <a:ext cx="4886468" cy="32461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40" kern="0" spc="-43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조언을 받으세요.</a:t>
            </a:r>
            <a:endParaRPr lang="en-US" sz="1440"/>
          </a:p>
        </p:txBody>
      </p:sp>
      <p:sp>
        <p:nvSpPr>
          <p:cNvPr id="14" name="Text 7"/>
          <p:cNvSpPr/>
          <p:nvPr/>
        </p:nvSpPr>
        <p:spPr>
          <a:xfrm>
            <a:off x="10078974" y="4701302"/>
            <a:ext cx="4886468" cy="32461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1800"/>
          </a:p>
        </p:txBody>
      </p:sp>
      <p:sp>
        <p:nvSpPr>
          <p:cNvPr id="15" name="Text 8"/>
          <p:cNvSpPr/>
          <p:nvPr/>
        </p:nvSpPr>
        <p:spPr>
          <a:xfrm>
            <a:off x="10079117" y="2933652"/>
            <a:ext cx="2352866" cy="38947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160" kern="0" spc="-65">
                <a:solidFill>
                  <a:srgbClr val="00BCFF"/>
                </a:solidFill>
                <a:latin typeface="Pretendard-Bold" pitchFamily="34" charset="0"/>
                <a:ea typeface="Pretendard-Bold" pitchFamily="34" charset="-122"/>
                <a:cs typeface="Pretendard-Bold" pitchFamily="34" charset="-120"/>
              </a:rPr>
              <a:t>02.</a:t>
            </a:r>
            <a:endParaRPr lang="en-US" sz="2160"/>
          </a:p>
        </p:txBody>
      </p:sp>
      <p:sp>
        <p:nvSpPr>
          <p:cNvPr id="16" name="Text 9"/>
          <p:cNvSpPr/>
          <p:nvPr/>
        </p:nvSpPr>
        <p:spPr>
          <a:xfrm>
            <a:off x="1043273" y="345758"/>
            <a:ext cx="4945904" cy="8229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320" kern="0" spc="-173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AI 면접 - '한국어' 선택</a:t>
            </a:r>
            <a:endParaRPr lang="en-US" sz="4320"/>
          </a:p>
        </p:txBody>
      </p:sp>
      <p:pic>
        <p:nvPicPr>
          <p:cNvPr id="17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9326880"/>
            <a:ext cx="17556480" cy="548640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444C329C-F156-4541-F679-5249592A3AB4}"/>
              </a:ext>
            </a:extLst>
          </p:cNvPr>
          <p:cNvSpPr/>
          <p:nvPr/>
        </p:nvSpPr>
        <p:spPr>
          <a:xfrm>
            <a:off x="16365411" y="9116443"/>
            <a:ext cx="801666" cy="3958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4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9" name="Image 2" descr="preencoded.png">
            <a:extLst>
              <a:ext uri="{FF2B5EF4-FFF2-40B4-BE49-F238E27FC236}">
                <a16:creationId xmlns:a16="http://schemas.microsoft.com/office/drawing/2014/main" id="{95194B84-E07E-36C2-4536-DE20B703731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3985" y="9116443"/>
            <a:ext cx="1990207" cy="29949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7579339" cy="1650778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882" y="1268483"/>
            <a:ext cx="1478613" cy="36576"/>
          </a:xfrm>
          <a:prstGeom prst="rect">
            <a:avLst/>
          </a:prstGeom>
        </p:spPr>
      </p:pic>
      <p:sp>
        <p:nvSpPr>
          <p:cNvPr id="5" name="Text 0"/>
          <p:cNvSpPr/>
          <p:nvPr/>
        </p:nvSpPr>
        <p:spPr>
          <a:xfrm>
            <a:off x="1403747" y="2078260"/>
            <a:ext cx="4534424" cy="5212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36" kern="0" spc="-109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3. AI 면접 진행</a:t>
            </a:r>
            <a:endParaRPr lang="en-US" sz="2736"/>
          </a:p>
        </p:txBody>
      </p:sp>
      <p:sp>
        <p:nvSpPr>
          <p:cNvPr id="6" name="Text 1"/>
          <p:cNvSpPr/>
          <p:nvPr/>
        </p:nvSpPr>
        <p:spPr>
          <a:xfrm>
            <a:off x="1403747" y="3468291"/>
            <a:ext cx="6425660" cy="31161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728" kern="0" spc="-52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음성 송출 상태를 체크하기 위해 답변버튼을 눌러 아래에 적힌 글을 읽어주세요.</a:t>
            </a:r>
            <a:endParaRPr lang="en-US" sz="1728"/>
          </a:p>
        </p:txBody>
      </p:sp>
      <p:sp>
        <p:nvSpPr>
          <p:cNvPr id="7" name="Text 2"/>
          <p:cNvSpPr/>
          <p:nvPr/>
        </p:nvSpPr>
        <p:spPr>
          <a:xfrm>
            <a:off x="1403747" y="3779901"/>
            <a:ext cx="6425660" cy="31161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728" kern="0" spc="-52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글을 다 읽은 후 꼭 종료 버튼을 눌러주세요.</a:t>
            </a:r>
            <a:endParaRPr lang="en-US" sz="1728"/>
          </a:p>
        </p:txBody>
      </p:sp>
      <p:sp>
        <p:nvSpPr>
          <p:cNvPr id="8" name="Text 3"/>
          <p:cNvSpPr/>
          <p:nvPr/>
        </p:nvSpPr>
        <p:spPr>
          <a:xfrm>
            <a:off x="1403747" y="4091511"/>
            <a:ext cx="6425660" cy="62322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728" kern="0" spc="-52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맞게 인식이 되었다면 아래의 ‘다음’ 버튼을 인식이 부정확하다면 ‘다시답변’ 버튼을 통해 재시도 하세요.</a:t>
            </a:r>
            <a:endParaRPr lang="en-US" sz="1728"/>
          </a:p>
        </p:txBody>
      </p:sp>
      <p:sp>
        <p:nvSpPr>
          <p:cNvPr id="9" name="Text 4"/>
          <p:cNvSpPr/>
          <p:nvPr/>
        </p:nvSpPr>
        <p:spPr>
          <a:xfrm>
            <a:off x="1403747" y="2998946"/>
            <a:ext cx="2352866" cy="38947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160" kern="0" spc="-65">
                <a:solidFill>
                  <a:srgbClr val="00BCFF"/>
                </a:solidFill>
                <a:latin typeface="Pretendard-Bold" pitchFamily="34" charset="0"/>
                <a:ea typeface="Pretendard-Bold" pitchFamily="34" charset="-122"/>
                <a:cs typeface="Pretendard-Bold" pitchFamily="34" charset="-120"/>
              </a:rPr>
              <a:t>03.</a:t>
            </a:r>
            <a:endParaRPr lang="en-US" sz="2160"/>
          </a:p>
        </p:txBody>
      </p:sp>
      <p:sp>
        <p:nvSpPr>
          <p:cNvPr id="10" name="Text 5"/>
          <p:cNvSpPr/>
          <p:nvPr/>
        </p:nvSpPr>
        <p:spPr>
          <a:xfrm>
            <a:off x="9816227" y="3468148"/>
            <a:ext cx="2387013" cy="64922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kern="0" spc="-54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내가 지원하고자 하는 기업의 정보를 모두 입력하고 </a:t>
            </a:r>
            <a:endParaRPr lang="en-US" sz="1800"/>
          </a:p>
        </p:txBody>
      </p:sp>
      <p:sp>
        <p:nvSpPr>
          <p:cNvPr id="11" name="Text 6"/>
          <p:cNvSpPr/>
          <p:nvPr/>
        </p:nvSpPr>
        <p:spPr>
          <a:xfrm>
            <a:off x="9816227" y="4117372"/>
            <a:ext cx="2387013" cy="32461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kern="0" spc="-54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‘다음’을 클릭하세요.</a:t>
            </a:r>
            <a:endParaRPr lang="en-US" sz="1800"/>
          </a:p>
        </p:txBody>
      </p:sp>
      <p:sp>
        <p:nvSpPr>
          <p:cNvPr id="12" name="Text 7"/>
          <p:cNvSpPr/>
          <p:nvPr/>
        </p:nvSpPr>
        <p:spPr>
          <a:xfrm>
            <a:off x="9816227" y="2998946"/>
            <a:ext cx="2352866" cy="38947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160" kern="0" spc="-65">
                <a:solidFill>
                  <a:srgbClr val="00BCFF"/>
                </a:solidFill>
                <a:latin typeface="Pretendard-Bold" pitchFamily="34" charset="0"/>
                <a:ea typeface="Pretendard-Bold" pitchFamily="34" charset="-122"/>
                <a:cs typeface="Pretendard-Bold" pitchFamily="34" charset="-120"/>
              </a:rPr>
              <a:t>04.</a:t>
            </a:r>
            <a:endParaRPr lang="en-US" sz="216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19022" y="5055361"/>
            <a:ext cx="7351776" cy="3785616"/>
          </a:xfrm>
          <a:prstGeom prst="rect">
            <a:avLst/>
          </a:prstGeom>
        </p:spPr>
      </p:pic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497562" y="3574856"/>
            <a:ext cx="3739896" cy="4901184"/>
          </a:xfrm>
          <a:prstGeom prst="rect">
            <a:avLst/>
          </a:prstGeom>
        </p:spPr>
      </p:pic>
      <p:sp>
        <p:nvSpPr>
          <p:cNvPr id="15" name="Text 8"/>
          <p:cNvSpPr/>
          <p:nvPr/>
        </p:nvSpPr>
        <p:spPr>
          <a:xfrm>
            <a:off x="1043273" y="345758"/>
            <a:ext cx="4945904" cy="8229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320" kern="0" spc="-173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AI 면접 - '한국어' 선택</a:t>
            </a:r>
            <a:endParaRPr lang="en-US" sz="4320"/>
          </a:p>
        </p:txBody>
      </p:sp>
      <p:pic>
        <p:nvPicPr>
          <p:cNvPr id="16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9326880"/>
            <a:ext cx="17556480" cy="548640"/>
          </a:xfrm>
          <a:prstGeom prst="rect">
            <a:avLst/>
          </a:prstGeom>
        </p:spPr>
      </p:pic>
      <p:sp>
        <p:nvSpPr>
          <p:cNvPr id="17" name="직사각형 16">
            <a:extLst>
              <a:ext uri="{FF2B5EF4-FFF2-40B4-BE49-F238E27FC236}">
                <a16:creationId xmlns:a16="http://schemas.microsoft.com/office/drawing/2014/main" id="{A23562AA-441F-BD68-D660-DCE1F2161B4C}"/>
              </a:ext>
            </a:extLst>
          </p:cNvPr>
          <p:cNvSpPr/>
          <p:nvPr/>
        </p:nvSpPr>
        <p:spPr>
          <a:xfrm>
            <a:off x="16365411" y="9116443"/>
            <a:ext cx="801666" cy="3958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5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8" name="Image 2" descr="preencoded.png">
            <a:extLst>
              <a:ext uri="{FF2B5EF4-FFF2-40B4-BE49-F238E27FC236}">
                <a16:creationId xmlns:a16="http://schemas.microsoft.com/office/drawing/2014/main" id="{3FAC3D93-C57A-A642-AC3D-5DECA39A48B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3985" y="9116443"/>
            <a:ext cx="1990207" cy="29949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7579339" cy="1650778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882" y="1268483"/>
            <a:ext cx="1478613" cy="36576"/>
          </a:xfrm>
          <a:prstGeom prst="rect">
            <a:avLst/>
          </a:prstGeom>
        </p:spPr>
      </p:pic>
      <p:sp>
        <p:nvSpPr>
          <p:cNvPr id="5" name="Text 0"/>
          <p:cNvSpPr/>
          <p:nvPr/>
        </p:nvSpPr>
        <p:spPr>
          <a:xfrm>
            <a:off x="1403747" y="3468291"/>
            <a:ext cx="6425660" cy="31161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728" kern="0" spc="-52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유의사항을 화살표 버튼을 눌러 모두 확인하고 </a:t>
            </a:r>
            <a:endParaRPr lang="en-US" sz="1728"/>
          </a:p>
        </p:txBody>
      </p:sp>
      <p:sp>
        <p:nvSpPr>
          <p:cNvPr id="6" name="Text 1"/>
          <p:cNvSpPr/>
          <p:nvPr/>
        </p:nvSpPr>
        <p:spPr>
          <a:xfrm>
            <a:off x="1403747" y="3779901"/>
            <a:ext cx="6425660" cy="31161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728" kern="0" spc="-52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'면접 연습하기' 혹은 '실전 면접' 중 원하는 면접을 선택해 진행하세요.</a:t>
            </a:r>
            <a:endParaRPr lang="en-US" sz="1728"/>
          </a:p>
        </p:txBody>
      </p:sp>
      <p:sp>
        <p:nvSpPr>
          <p:cNvPr id="7" name="Text 2"/>
          <p:cNvSpPr/>
          <p:nvPr/>
        </p:nvSpPr>
        <p:spPr>
          <a:xfrm>
            <a:off x="1403747" y="2998946"/>
            <a:ext cx="2352866" cy="38947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160" kern="0" spc="-65">
                <a:solidFill>
                  <a:srgbClr val="00BCFF"/>
                </a:solidFill>
                <a:latin typeface="Pretendard-Bold" pitchFamily="34" charset="0"/>
                <a:ea typeface="Pretendard-Bold" pitchFamily="34" charset="-122"/>
                <a:cs typeface="Pretendard-Bold" pitchFamily="34" charset="-120"/>
              </a:rPr>
              <a:t>05.</a:t>
            </a:r>
            <a:endParaRPr lang="en-US" sz="2160"/>
          </a:p>
        </p:txBody>
      </p:sp>
      <p:pic>
        <p:nvPicPr>
          <p:cNvPr id="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03851" y="4838438"/>
            <a:ext cx="5741575" cy="3946350"/>
          </a:xfrm>
          <a:prstGeom prst="rect">
            <a:avLst/>
          </a:prstGeom>
        </p:spPr>
      </p:pic>
      <p:sp>
        <p:nvSpPr>
          <p:cNvPr id="9" name="Text 3"/>
          <p:cNvSpPr/>
          <p:nvPr/>
        </p:nvSpPr>
        <p:spPr>
          <a:xfrm>
            <a:off x="8748093" y="3468291"/>
            <a:ext cx="7971996" cy="45348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304" kern="0" spc="-69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면접 연습하기</a:t>
            </a:r>
            <a:endParaRPr lang="en-US" sz="2304"/>
          </a:p>
        </p:txBody>
      </p:sp>
      <p:sp>
        <p:nvSpPr>
          <p:cNvPr id="10" name="Text 4"/>
          <p:cNvSpPr/>
          <p:nvPr/>
        </p:nvSpPr>
        <p:spPr>
          <a:xfrm>
            <a:off x="8748093" y="3921776"/>
            <a:ext cx="7971996" cy="45348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: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실전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면접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전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진행과정을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한번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테스트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해볼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수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있는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기능</a:t>
            </a:r>
            <a:endParaRPr lang="en-US" sz="2304" dirty="0"/>
          </a:p>
        </p:txBody>
      </p:sp>
      <p:sp>
        <p:nvSpPr>
          <p:cNvPr id="11" name="Text 5"/>
          <p:cNvSpPr/>
          <p:nvPr/>
        </p:nvSpPr>
        <p:spPr>
          <a:xfrm>
            <a:off x="8748093" y="4375261"/>
            <a:ext cx="7971996" cy="45348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정해진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한가지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문항을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질문하며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실전면접과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진행과정이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동일</a:t>
            </a:r>
            <a:endParaRPr lang="en-US" sz="2304" dirty="0"/>
          </a:p>
        </p:txBody>
      </p:sp>
      <p:sp>
        <p:nvSpPr>
          <p:cNvPr id="12" name="Text 6"/>
          <p:cNvSpPr/>
          <p:nvPr/>
        </p:nvSpPr>
        <p:spPr>
          <a:xfrm>
            <a:off x="8748093" y="5633561"/>
            <a:ext cx="7971996" cy="45348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304" kern="0" spc="-69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실전 면접</a:t>
            </a:r>
            <a:endParaRPr lang="en-US" sz="2304"/>
          </a:p>
        </p:txBody>
      </p:sp>
      <p:sp>
        <p:nvSpPr>
          <p:cNvPr id="13" name="Text 7"/>
          <p:cNvSpPr/>
          <p:nvPr/>
        </p:nvSpPr>
        <p:spPr>
          <a:xfrm>
            <a:off x="8748093" y="6087047"/>
            <a:ext cx="7971996" cy="136045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: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실제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면접처럼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여러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문항으로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면접을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진행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해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보는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기능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,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진행과정은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면접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연습하기와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동일하나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면접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연습하기와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같이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정해진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질문이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아닌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내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자소서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/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기업기출문항을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기반으로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매번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새로운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질문을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생성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,</a:t>
            </a:r>
            <a:endParaRPr lang="en-US" sz="2304" dirty="0"/>
          </a:p>
        </p:txBody>
      </p:sp>
      <p:sp>
        <p:nvSpPr>
          <p:cNvPr id="14" name="Text 8"/>
          <p:cNvSpPr/>
          <p:nvPr/>
        </p:nvSpPr>
        <p:spPr>
          <a:xfrm>
            <a:off x="8748093" y="7447502"/>
            <a:ext cx="7971996" cy="9069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또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꼬리질문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형식을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적용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,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이전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질문의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답변을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듣고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그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답변에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기초해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질문을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하는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생성형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AI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방식을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사용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.</a:t>
            </a:r>
            <a:endParaRPr lang="en-US" sz="2304" dirty="0"/>
          </a:p>
        </p:txBody>
      </p:sp>
      <p:sp>
        <p:nvSpPr>
          <p:cNvPr id="15" name="Text 9"/>
          <p:cNvSpPr/>
          <p:nvPr/>
        </p:nvSpPr>
        <p:spPr>
          <a:xfrm>
            <a:off x="1043273" y="345758"/>
            <a:ext cx="4945904" cy="8229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320" kern="0" spc="-173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AI 면접 - '한국어' 선택</a:t>
            </a:r>
            <a:endParaRPr lang="en-US" sz="4320"/>
          </a:p>
        </p:txBody>
      </p:sp>
      <p:sp>
        <p:nvSpPr>
          <p:cNvPr id="16" name="Text 10"/>
          <p:cNvSpPr/>
          <p:nvPr/>
        </p:nvSpPr>
        <p:spPr>
          <a:xfrm>
            <a:off x="1403747" y="2078260"/>
            <a:ext cx="4534424" cy="5212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36" kern="0" spc="-109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3. AI 면접 진행</a:t>
            </a:r>
            <a:endParaRPr lang="en-US" sz="2736"/>
          </a:p>
        </p:txBody>
      </p:sp>
      <p:pic>
        <p:nvPicPr>
          <p:cNvPr id="17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9326880"/>
            <a:ext cx="17556480" cy="548640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C0E69B35-906A-ECAC-8B3B-F29ABE0C0037}"/>
              </a:ext>
            </a:extLst>
          </p:cNvPr>
          <p:cNvSpPr/>
          <p:nvPr/>
        </p:nvSpPr>
        <p:spPr>
          <a:xfrm>
            <a:off x="16365411" y="9116443"/>
            <a:ext cx="801666" cy="3958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6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9" name="Image 2" descr="preencoded.png">
            <a:extLst>
              <a:ext uri="{FF2B5EF4-FFF2-40B4-BE49-F238E27FC236}">
                <a16:creationId xmlns:a16="http://schemas.microsoft.com/office/drawing/2014/main" id="{ED38B1BA-188D-D244-CC78-1FA8F7722DC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3985" y="9116443"/>
            <a:ext cx="1990207" cy="29949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7579339" cy="1650778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882" y="1268483"/>
            <a:ext cx="1478613" cy="36576"/>
          </a:xfrm>
          <a:prstGeom prst="rect">
            <a:avLst/>
          </a:prstGeom>
        </p:spPr>
      </p:pic>
      <p:sp>
        <p:nvSpPr>
          <p:cNvPr id="5" name="Text 0"/>
          <p:cNvSpPr/>
          <p:nvPr/>
        </p:nvSpPr>
        <p:spPr>
          <a:xfrm>
            <a:off x="7739110" y="3767614"/>
            <a:ext cx="9303449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1.  준비시간 30초동안 질문에 대한 답변을 충분히 생각하세요. </a:t>
            </a:r>
            <a:endParaRPr lang="en-US" sz="1872"/>
          </a:p>
        </p:txBody>
      </p:sp>
      <p:sp>
        <p:nvSpPr>
          <p:cNvPr id="6" name="Text 1"/>
          <p:cNvSpPr/>
          <p:nvPr/>
        </p:nvSpPr>
        <p:spPr>
          <a:xfrm>
            <a:off x="7739110" y="4105085"/>
            <a:ext cx="9303449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    ‘바로 답변하기’ 버튼을 누르면 다음 단계로 바로 넘어갈 수 있습니다.</a:t>
            </a:r>
            <a:endParaRPr lang="en-US" sz="1872"/>
          </a:p>
        </p:txBody>
      </p:sp>
      <p:sp>
        <p:nvSpPr>
          <p:cNvPr id="7" name="Text 2"/>
          <p:cNvSpPr/>
          <p:nvPr/>
        </p:nvSpPr>
        <p:spPr>
          <a:xfrm>
            <a:off x="7739110" y="4442555"/>
            <a:ext cx="9303449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2. ‘답변 시작’ 버튼을 눌러 90초 동안 질문에 대한 답변을 말하세요. </a:t>
            </a:r>
            <a:endParaRPr lang="en-US" sz="1872"/>
          </a:p>
        </p:txBody>
      </p:sp>
      <p:sp>
        <p:nvSpPr>
          <p:cNvPr id="8" name="Text 3"/>
          <p:cNvSpPr/>
          <p:nvPr/>
        </p:nvSpPr>
        <p:spPr>
          <a:xfrm>
            <a:off x="7739110" y="4780026"/>
            <a:ext cx="9303449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3. 충분한 답변을 했다면 ‘종료’ 버튼을 눌러 답변을 종료 후 ‘제출하기’를 눌러 답변을 제출하세요.</a:t>
            </a:r>
            <a:endParaRPr lang="en-US" sz="1872"/>
          </a:p>
        </p:txBody>
      </p:sp>
      <p:sp>
        <p:nvSpPr>
          <p:cNvPr id="9" name="Text 4"/>
          <p:cNvSpPr/>
          <p:nvPr/>
        </p:nvSpPr>
        <p:spPr>
          <a:xfrm>
            <a:off x="7739110" y="5117497"/>
            <a:ext cx="9303449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4. 답변시간을 초기화 하고 싶다면 ‘초기화’ 버튼을 (1회한정) , </a:t>
            </a:r>
            <a:endParaRPr lang="en-US" sz="1872"/>
          </a:p>
        </p:txBody>
      </p:sp>
      <p:sp>
        <p:nvSpPr>
          <p:cNvPr id="10" name="Text 5"/>
          <p:cNvSpPr/>
          <p:nvPr/>
        </p:nvSpPr>
        <p:spPr>
          <a:xfrm>
            <a:off x="7739110" y="5454968"/>
            <a:ext cx="9303449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    다시 답변하고 싶다면 다시 답변 버튼을 통해 나의 답변을 수정하세요.</a:t>
            </a:r>
            <a:endParaRPr lang="en-US" sz="1872"/>
          </a:p>
        </p:txBody>
      </p:sp>
      <p:sp>
        <p:nvSpPr>
          <p:cNvPr id="11" name="Text 6"/>
          <p:cNvSpPr/>
          <p:nvPr/>
        </p:nvSpPr>
        <p:spPr>
          <a:xfrm>
            <a:off x="1403747" y="2998946"/>
            <a:ext cx="2352866" cy="38947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160" kern="0" spc="-65">
                <a:solidFill>
                  <a:srgbClr val="00BCFF"/>
                </a:solidFill>
                <a:latin typeface="Pretendard-Bold" pitchFamily="34" charset="0"/>
                <a:ea typeface="Pretendard-Bold" pitchFamily="34" charset="-122"/>
                <a:cs typeface="Pretendard-Bold" pitchFamily="34" charset="-120"/>
              </a:rPr>
              <a:t>06.</a:t>
            </a:r>
            <a:endParaRPr lang="en-US" sz="216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03778" y="3626428"/>
            <a:ext cx="5678710" cy="5438823"/>
          </a:xfrm>
          <a:prstGeom prst="rect">
            <a:avLst/>
          </a:prstGeom>
        </p:spPr>
      </p:pic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41238" y="6102971"/>
            <a:ext cx="5495544" cy="2862072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7739110" y="3132534"/>
            <a:ext cx="7971996" cy="49606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20" kern="0" spc="-76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'면접연습' 하기 진행과정</a:t>
            </a:r>
            <a:endParaRPr lang="en-US" sz="2520"/>
          </a:p>
        </p:txBody>
      </p:sp>
      <p:sp>
        <p:nvSpPr>
          <p:cNvPr id="15" name="Text 8"/>
          <p:cNvSpPr/>
          <p:nvPr/>
        </p:nvSpPr>
        <p:spPr>
          <a:xfrm>
            <a:off x="13267944" y="6102906"/>
            <a:ext cx="4588859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5. 면접연습이 종료되면 </a:t>
            </a:r>
            <a:endParaRPr lang="en-US" sz="1872"/>
          </a:p>
        </p:txBody>
      </p:sp>
      <p:sp>
        <p:nvSpPr>
          <p:cNvPr id="16" name="Text 9"/>
          <p:cNvSpPr/>
          <p:nvPr/>
        </p:nvSpPr>
        <p:spPr>
          <a:xfrm>
            <a:off x="13267944" y="6440376"/>
            <a:ext cx="4588859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    면접연습을 다시해볼수도 </a:t>
            </a:r>
            <a:endParaRPr lang="en-US" sz="1872"/>
          </a:p>
        </p:txBody>
      </p:sp>
      <p:sp>
        <p:nvSpPr>
          <p:cNvPr id="17" name="Text 10"/>
          <p:cNvSpPr/>
          <p:nvPr/>
        </p:nvSpPr>
        <p:spPr>
          <a:xfrm>
            <a:off x="13267944" y="6777847"/>
            <a:ext cx="4588859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    실전면접을 진행할수도 있어요</a:t>
            </a:r>
            <a:endParaRPr lang="en-US" sz="1872"/>
          </a:p>
        </p:txBody>
      </p:sp>
      <p:sp>
        <p:nvSpPr>
          <p:cNvPr id="18" name="Text 11"/>
          <p:cNvSpPr/>
          <p:nvPr/>
        </p:nvSpPr>
        <p:spPr>
          <a:xfrm>
            <a:off x="13267944" y="7115318"/>
            <a:ext cx="4588859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    원하는 버튼을 누르세요.</a:t>
            </a:r>
            <a:endParaRPr lang="en-US" sz="1872"/>
          </a:p>
        </p:txBody>
      </p:sp>
      <p:sp>
        <p:nvSpPr>
          <p:cNvPr id="19" name="Text 12"/>
          <p:cNvSpPr/>
          <p:nvPr/>
        </p:nvSpPr>
        <p:spPr>
          <a:xfrm>
            <a:off x="1043273" y="345758"/>
            <a:ext cx="4945904" cy="8229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320" kern="0" spc="-173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AI 면접 - '한국어' 선택</a:t>
            </a:r>
            <a:endParaRPr lang="en-US" sz="4320"/>
          </a:p>
        </p:txBody>
      </p:sp>
      <p:sp>
        <p:nvSpPr>
          <p:cNvPr id="20" name="Text 13"/>
          <p:cNvSpPr/>
          <p:nvPr/>
        </p:nvSpPr>
        <p:spPr>
          <a:xfrm>
            <a:off x="1403747" y="2078260"/>
            <a:ext cx="4534424" cy="5212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36" kern="0" spc="-109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3. AI 면접 진행</a:t>
            </a:r>
            <a:endParaRPr lang="en-US" sz="2736"/>
          </a:p>
        </p:txBody>
      </p:sp>
      <p:pic>
        <p:nvPicPr>
          <p:cNvPr id="21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9326880"/>
            <a:ext cx="17556480" cy="548640"/>
          </a:xfrm>
          <a:prstGeom prst="rect">
            <a:avLst/>
          </a:prstGeom>
        </p:spPr>
      </p:pic>
      <p:sp>
        <p:nvSpPr>
          <p:cNvPr id="22" name="직사각형 21">
            <a:extLst>
              <a:ext uri="{FF2B5EF4-FFF2-40B4-BE49-F238E27FC236}">
                <a16:creationId xmlns:a16="http://schemas.microsoft.com/office/drawing/2014/main" id="{4247DD57-9AE6-E99B-05E8-C51C15DF1F8D}"/>
              </a:ext>
            </a:extLst>
          </p:cNvPr>
          <p:cNvSpPr/>
          <p:nvPr/>
        </p:nvSpPr>
        <p:spPr>
          <a:xfrm>
            <a:off x="16365411" y="9116443"/>
            <a:ext cx="801666" cy="3958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7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23" name="Image 2" descr="preencoded.png">
            <a:extLst>
              <a:ext uri="{FF2B5EF4-FFF2-40B4-BE49-F238E27FC236}">
                <a16:creationId xmlns:a16="http://schemas.microsoft.com/office/drawing/2014/main" id="{953DCF9E-6F67-EDE1-7D57-7E9E55E46A9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3985" y="9116443"/>
            <a:ext cx="1990207" cy="29949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7579339" cy="1650778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882" y="1268483"/>
            <a:ext cx="1478613" cy="36576"/>
          </a:xfrm>
          <a:prstGeom prst="rect">
            <a:avLst/>
          </a:prstGeom>
        </p:spPr>
      </p:pic>
      <p:sp>
        <p:nvSpPr>
          <p:cNvPr id="5" name="Text 0"/>
          <p:cNvSpPr/>
          <p:nvPr/>
        </p:nvSpPr>
        <p:spPr>
          <a:xfrm>
            <a:off x="1403747" y="2998946"/>
            <a:ext cx="2352866" cy="38947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160" kern="0" spc="-65">
                <a:solidFill>
                  <a:srgbClr val="00BCFF"/>
                </a:solidFill>
                <a:latin typeface="Pretendard-Bold" pitchFamily="34" charset="0"/>
                <a:ea typeface="Pretendard-Bold" pitchFamily="34" charset="-122"/>
                <a:cs typeface="Pretendard-Bold" pitchFamily="34" charset="-120"/>
              </a:rPr>
              <a:t>07.</a:t>
            </a:r>
            <a:endParaRPr lang="en-US" sz="2160"/>
          </a:p>
        </p:txBody>
      </p:sp>
      <p:sp>
        <p:nvSpPr>
          <p:cNvPr id="6" name="Text 1"/>
          <p:cNvSpPr/>
          <p:nvPr/>
        </p:nvSpPr>
        <p:spPr>
          <a:xfrm>
            <a:off x="10487025" y="3626310"/>
            <a:ext cx="7971996" cy="49606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20" kern="0" spc="-76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'실전면접' 하기 진행과정</a:t>
            </a:r>
            <a:endParaRPr lang="en-US" sz="2520"/>
          </a:p>
        </p:txBody>
      </p:sp>
      <p:pic>
        <p:nvPicPr>
          <p:cNvPr id="7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1955" y="3626318"/>
            <a:ext cx="5022199" cy="5142071"/>
          </a:xfrm>
          <a:prstGeom prst="rect">
            <a:avLst/>
          </a:prstGeom>
        </p:spPr>
      </p:pic>
      <p:pic>
        <p:nvPicPr>
          <p:cNvPr id="8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34936" y="3626401"/>
            <a:ext cx="4038076" cy="5334381"/>
          </a:xfrm>
          <a:prstGeom prst="rect">
            <a:avLst/>
          </a:prstGeom>
        </p:spPr>
      </p:pic>
      <p:sp>
        <p:nvSpPr>
          <p:cNvPr id="9" name="Text 2"/>
          <p:cNvSpPr/>
          <p:nvPr/>
        </p:nvSpPr>
        <p:spPr>
          <a:xfrm>
            <a:off x="1043273" y="345758"/>
            <a:ext cx="4945904" cy="8229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320" kern="0" spc="-173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AI 면접 - '한국어' 선택</a:t>
            </a:r>
            <a:endParaRPr lang="en-US" sz="4320"/>
          </a:p>
        </p:txBody>
      </p:sp>
      <p:sp>
        <p:nvSpPr>
          <p:cNvPr id="10" name="Text 3"/>
          <p:cNvSpPr/>
          <p:nvPr/>
        </p:nvSpPr>
        <p:spPr>
          <a:xfrm>
            <a:off x="10601325" y="4420838"/>
            <a:ext cx="5904881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1. GPT/GPT PRO 중 </a:t>
            </a:r>
            <a:endParaRPr lang="en-US" sz="1872"/>
          </a:p>
        </p:txBody>
      </p:sp>
      <p:sp>
        <p:nvSpPr>
          <p:cNvPr id="11" name="Text 4"/>
          <p:cNvSpPr/>
          <p:nvPr/>
        </p:nvSpPr>
        <p:spPr>
          <a:xfrm>
            <a:off x="10601325" y="4758309"/>
            <a:ext cx="5904881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   원하는 면접진행 AI 모델을 선택 하세요.</a:t>
            </a:r>
            <a:endParaRPr lang="en-US" sz="1872"/>
          </a:p>
        </p:txBody>
      </p:sp>
      <p:sp>
        <p:nvSpPr>
          <p:cNvPr id="12" name="Text 5"/>
          <p:cNvSpPr/>
          <p:nvPr/>
        </p:nvSpPr>
        <p:spPr>
          <a:xfrm>
            <a:off x="10601325" y="5095780"/>
            <a:ext cx="5904881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2. 준비시간 30초동안 질문에 대한 답변을 충분히 생각하세요. </a:t>
            </a:r>
            <a:endParaRPr lang="en-US" sz="1872"/>
          </a:p>
        </p:txBody>
      </p:sp>
      <p:sp>
        <p:nvSpPr>
          <p:cNvPr id="13" name="Text 6"/>
          <p:cNvSpPr/>
          <p:nvPr/>
        </p:nvSpPr>
        <p:spPr>
          <a:xfrm>
            <a:off x="10601325" y="5433251"/>
            <a:ext cx="5904881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   ‘답변하기’ 버튼을 누르면 다음 단계로 바로 넘어갈 수 있습니다.</a:t>
            </a:r>
            <a:endParaRPr lang="en-US" sz="1872"/>
          </a:p>
        </p:txBody>
      </p:sp>
      <p:sp>
        <p:nvSpPr>
          <p:cNvPr id="14" name="Text 7"/>
          <p:cNvSpPr/>
          <p:nvPr/>
        </p:nvSpPr>
        <p:spPr>
          <a:xfrm>
            <a:off x="10601325" y="5770721"/>
            <a:ext cx="5904881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3. ‘답변 시작’ 버튼을 눌러 90초 동안 질문에 대한 답변을 말하세요.</a:t>
            </a:r>
            <a:endParaRPr lang="en-US" sz="1872"/>
          </a:p>
        </p:txBody>
      </p:sp>
      <p:sp>
        <p:nvSpPr>
          <p:cNvPr id="15" name="Text 8"/>
          <p:cNvSpPr/>
          <p:nvPr/>
        </p:nvSpPr>
        <p:spPr>
          <a:xfrm>
            <a:off x="10601325" y="6108192"/>
            <a:ext cx="5904881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4. 충분한 답변을 했다면 ‘종료’ 버튼을 눌러 답변을 종료 후 </a:t>
            </a:r>
            <a:endParaRPr lang="en-US" sz="1872"/>
          </a:p>
        </p:txBody>
      </p:sp>
      <p:sp>
        <p:nvSpPr>
          <p:cNvPr id="16" name="Text 9"/>
          <p:cNvSpPr/>
          <p:nvPr/>
        </p:nvSpPr>
        <p:spPr>
          <a:xfrm>
            <a:off x="10601325" y="6445663"/>
            <a:ext cx="5904881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   ‘제출하기’를 눌러 답변을 제출하세요.</a:t>
            </a:r>
            <a:endParaRPr lang="en-US" sz="1872"/>
          </a:p>
        </p:txBody>
      </p:sp>
      <p:sp>
        <p:nvSpPr>
          <p:cNvPr id="17" name="Text 10"/>
          <p:cNvSpPr/>
          <p:nvPr/>
        </p:nvSpPr>
        <p:spPr>
          <a:xfrm>
            <a:off x="10601325" y="6783134"/>
            <a:ext cx="5904881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5. 답변시간을 초기화 하고 싶다면 ‘초기화’ 버튼을 (1회한정) , 다시 </a:t>
            </a:r>
            <a:endParaRPr lang="en-US" sz="1872"/>
          </a:p>
        </p:txBody>
      </p:sp>
      <p:sp>
        <p:nvSpPr>
          <p:cNvPr id="18" name="Text 11"/>
          <p:cNvSpPr/>
          <p:nvPr/>
        </p:nvSpPr>
        <p:spPr>
          <a:xfrm>
            <a:off x="10601325" y="7120604"/>
            <a:ext cx="5904881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    답변하고 싶다면 다시 답변 버튼을 통해 나의 답변을 수정하세요.</a:t>
            </a:r>
            <a:endParaRPr lang="en-US" sz="1872"/>
          </a:p>
        </p:txBody>
      </p:sp>
      <p:sp>
        <p:nvSpPr>
          <p:cNvPr id="19" name="Text 12"/>
          <p:cNvSpPr/>
          <p:nvPr/>
        </p:nvSpPr>
        <p:spPr>
          <a:xfrm>
            <a:off x="1403747" y="2078260"/>
            <a:ext cx="4534424" cy="5212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36" kern="0" spc="-109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3. AI 면접 진행</a:t>
            </a:r>
            <a:endParaRPr lang="en-US" sz="2736"/>
          </a:p>
        </p:txBody>
      </p:sp>
      <p:pic>
        <p:nvPicPr>
          <p:cNvPr id="20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9326880"/>
            <a:ext cx="17556480" cy="548640"/>
          </a:xfrm>
          <a:prstGeom prst="rect">
            <a:avLst/>
          </a:prstGeom>
        </p:spPr>
      </p:pic>
      <p:sp>
        <p:nvSpPr>
          <p:cNvPr id="21" name="직사각형 20">
            <a:extLst>
              <a:ext uri="{FF2B5EF4-FFF2-40B4-BE49-F238E27FC236}">
                <a16:creationId xmlns:a16="http://schemas.microsoft.com/office/drawing/2014/main" id="{F4C2C246-5B89-B338-2AC7-E9941349286D}"/>
              </a:ext>
            </a:extLst>
          </p:cNvPr>
          <p:cNvSpPr/>
          <p:nvPr/>
        </p:nvSpPr>
        <p:spPr>
          <a:xfrm>
            <a:off x="16365411" y="9116443"/>
            <a:ext cx="801666" cy="3958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8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22" name="Image 2" descr="preencoded.png">
            <a:extLst>
              <a:ext uri="{FF2B5EF4-FFF2-40B4-BE49-F238E27FC236}">
                <a16:creationId xmlns:a16="http://schemas.microsoft.com/office/drawing/2014/main" id="{1D018E61-56A0-714F-4EEA-26E41B79BE8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3985" y="9116443"/>
            <a:ext cx="1990207" cy="29949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9125" y="2183761"/>
            <a:ext cx="6192361" cy="5844619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7579339" cy="1650778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1882" y="1268483"/>
            <a:ext cx="1478613" cy="36576"/>
          </a:xfrm>
          <a:prstGeom prst="rect">
            <a:avLst/>
          </a:prstGeom>
        </p:spPr>
      </p:pic>
      <p:sp>
        <p:nvSpPr>
          <p:cNvPr id="6" name="Text 0"/>
          <p:cNvSpPr/>
          <p:nvPr/>
        </p:nvSpPr>
        <p:spPr>
          <a:xfrm>
            <a:off x="902775" y="3034093"/>
            <a:ext cx="2352866" cy="38947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160" kern="0" spc="-65" dirty="0">
                <a:solidFill>
                  <a:srgbClr val="00BCFF"/>
                </a:solidFill>
                <a:latin typeface="Pretendard-Bold" pitchFamily="34" charset="0"/>
                <a:ea typeface="Pretendard-Bold" pitchFamily="34" charset="-122"/>
                <a:cs typeface="Pretendard-Bold" pitchFamily="34" charset="-120"/>
              </a:rPr>
              <a:t>07.</a:t>
            </a:r>
            <a:endParaRPr lang="en-US" sz="2160" dirty="0"/>
          </a:p>
        </p:txBody>
      </p:sp>
      <p:sp>
        <p:nvSpPr>
          <p:cNvPr id="7" name="Text 1"/>
          <p:cNvSpPr/>
          <p:nvPr/>
        </p:nvSpPr>
        <p:spPr>
          <a:xfrm>
            <a:off x="403824" y="6195280"/>
            <a:ext cx="6381655" cy="49606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20" kern="0" spc="-76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'실전면접' 하기 진행과정</a:t>
            </a:r>
            <a:endParaRPr lang="en-US" sz="2520"/>
          </a:p>
        </p:txBody>
      </p:sp>
      <p:sp>
        <p:nvSpPr>
          <p:cNvPr id="8" name="Text 2"/>
          <p:cNvSpPr/>
          <p:nvPr/>
        </p:nvSpPr>
        <p:spPr>
          <a:xfrm>
            <a:off x="1043273" y="345758"/>
            <a:ext cx="4945904" cy="8229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320" kern="0" spc="-173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AI 면접 - '한국어' 선택</a:t>
            </a:r>
            <a:endParaRPr lang="en-US" sz="4320"/>
          </a:p>
        </p:txBody>
      </p:sp>
      <p:sp>
        <p:nvSpPr>
          <p:cNvPr id="9" name="Text 3"/>
          <p:cNvSpPr/>
          <p:nvPr/>
        </p:nvSpPr>
        <p:spPr>
          <a:xfrm>
            <a:off x="518124" y="6989665"/>
            <a:ext cx="7318915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6. 실전면접이 종료되면 다른 문항으로 인터뷰를 추가 진행할 것인지('인터뷰 추가</a:t>
            </a:r>
            <a:endParaRPr lang="en-US" sz="1872"/>
          </a:p>
        </p:txBody>
      </p:sp>
      <p:sp>
        <p:nvSpPr>
          <p:cNvPr id="10" name="Text 4"/>
          <p:cNvSpPr/>
          <p:nvPr/>
        </p:nvSpPr>
        <p:spPr>
          <a:xfrm>
            <a:off x="518124" y="7327135"/>
            <a:ext cx="7318915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 dirty="0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   </a:t>
            </a:r>
            <a:r>
              <a:rPr lang="en-US" sz="1872" kern="0" spc="-56" dirty="0" err="1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진행</a:t>
            </a:r>
            <a:r>
              <a:rPr lang="en-US" sz="1872" kern="0" spc="-56" dirty="0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') </a:t>
            </a:r>
            <a:r>
              <a:rPr lang="en-US" sz="1872" kern="0" spc="-56" dirty="0" err="1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지금까지</a:t>
            </a:r>
            <a:r>
              <a:rPr lang="en-US" sz="1872" kern="0" spc="-56" dirty="0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1872" kern="0" spc="-56" dirty="0" err="1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답변한</a:t>
            </a:r>
            <a:r>
              <a:rPr lang="en-US" sz="1872" kern="0" spc="-56" dirty="0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1872" kern="0" spc="-56" dirty="0" err="1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결과로</a:t>
            </a:r>
            <a:r>
              <a:rPr lang="en-US" sz="1872" kern="0" spc="-56" dirty="0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1872" kern="0" spc="-56" dirty="0" err="1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평가</a:t>
            </a:r>
            <a:r>
              <a:rPr lang="en-US" sz="1872" kern="0" spc="-56" dirty="0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1872" kern="0" spc="-56" dirty="0" err="1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받을것인지</a:t>
            </a:r>
            <a:r>
              <a:rPr lang="en-US" sz="1872" kern="0" spc="-56" dirty="0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(</a:t>
            </a:r>
            <a:r>
              <a:rPr lang="en-US" sz="1872" kern="0" spc="-56" dirty="0" err="1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인터뷰</a:t>
            </a:r>
            <a:r>
              <a:rPr lang="en-US" sz="1872" kern="0" spc="-56" dirty="0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1872" kern="0" spc="-56" dirty="0" err="1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저장하기</a:t>
            </a:r>
            <a:r>
              <a:rPr lang="en-US" sz="1872" kern="0" spc="-56" dirty="0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') </a:t>
            </a:r>
            <a:r>
              <a:rPr lang="en-US" sz="1872" kern="0" spc="-56" dirty="0" err="1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선택할</a:t>
            </a:r>
            <a:r>
              <a:rPr lang="en-US" sz="1872" kern="0" spc="-56" dirty="0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수 </a:t>
            </a:r>
            <a:endParaRPr lang="en-US" sz="1872" dirty="0"/>
          </a:p>
        </p:txBody>
      </p:sp>
      <p:sp>
        <p:nvSpPr>
          <p:cNvPr id="11" name="Text 5"/>
          <p:cNvSpPr/>
          <p:nvPr/>
        </p:nvSpPr>
        <p:spPr>
          <a:xfrm>
            <a:off x="518124" y="7664606"/>
            <a:ext cx="7318915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   있는 창이 나옵니다. 원하는 기능을 선택하세요.</a:t>
            </a:r>
            <a:endParaRPr lang="en-US" sz="1872"/>
          </a:p>
        </p:txBody>
      </p:sp>
      <p:sp>
        <p:nvSpPr>
          <p:cNvPr id="12" name="Text 6"/>
          <p:cNvSpPr/>
          <p:nvPr/>
        </p:nvSpPr>
        <p:spPr>
          <a:xfrm>
            <a:off x="518124" y="8002077"/>
            <a:ext cx="7318915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7. '인터뷰 저장하기' 기능을 선택하면 면접이 종료됩니다. </a:t>
            </a:r>
            <a:endParaRPr lang="en-US" sz="1872"/>
          </a:p>
        </p:txBody>
      </p:sp>
      <p:sp>
        <p:nvSpPr>
          <p:cNvPr id="13" name="Text 7"/>
          <p:cNvSpPr/>
          <p:nvPr/>
        </p:nvSpPr>
        <p:spPr>
          <a:xfrm>
            <a:off x="518124" y="8339548"/>
            <a:ext cx="7318915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   '응시결과 보러가기' 버튼을 통해 면접 결과표를 확인하세요 </a:t>
            </a:r>
            <a:endParaRPr lang="en-US" sz="1872"/>
          </a:p>
        </p:txBody>
      </p:sp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66913" y="3038892"/>
            <a:ext cx="6543906" cy="2595287"/>
          </a:xfrm>
          <a:prstGeom prst="rect">
            <a:avLst/>
          </a:prstGeom>
          <a:ln>
            <a:solidFill>
              <a:srgbClr val="00B0F0"/>
            </a:solidFill>
          </a:ln>
        </p:spPr>
      </p:pic>
      <p:pic>
        <p:nvPicPr>
          <p:cNvPr id="15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121893" y="4249105"/>
            <a:ext cx="3634787" cy="2501385"/>
          </a:xfrm>
          <a:prstGeom prst="rect">
            <a:avLst/>
          </a:prstGeom>
        </p:spPr>
      </p:pic>
      <p:pic>
        <p:nvPicPr>
          <p:cNvPr id="16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892112" y="6757912"/>
            <a:ext cx="5846386" cy="652065"/>
          </a:xfrm>
          <a:prstGeom prst="rect">
            <a:avLst/>
          </a:prstGeom>
        </p:spPr>
      </p:pic>
      <p:sp>
        <p:nvSpPr>
          <p:cNvPr id="17" name="Text 8"/>
          <p:cNvSpPr/>
          <p:nvPr/>
        </p:nvSpPr>
        <p:spPr>
          <a:xfrm>
            <a:off x="1403747" y="2078260"/>
            <a:ext cx="4534424" cy="5212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36" kern="0" spc="-109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3. AI 면접 진행</a:t>
            </a:r>
            <a:endParaRPr lang="en-US" sz="2736"/>
          </a:p>
        </p:txBody>
      </p:sp>
      <p:pic>
        <p:nvPicPr>
          <p:cNvPr id="18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9326880"/>
            <a:ext cx="17556480" cy="548640"/>
          </a:xfrm>
          <a:prstGeom prst="rect">
            <a:avLst/>
          </a:prstGeom>
        </p:spPr>
      </p:pic>
      <p:sp>
        <p:nvSpPr>
          <p:cNvPr id="19" name="직사각형 18">
            <a:extLst>
              <a:ext uri="{FF2B5EF4-FFF2-40B4-BE49-F238E27FC236}">
                <a16:creationId xmlns:a16="http://schemas.microsoft.com/office/drawing/2014/main" id="{70DEE15C-16F0-266A-6E5A-FCA04B81E399}"/>
              </a:ext>
            </a:extLst>
          </p:cNvPr>
          <p:cNvSpPr/>
          <p:nvPr/>
        </p:nvSpPr>
        <p:spPr>
          <a:xfrm>
            <a:off x="16365411" y="9116443"/>
            <a:ext cx="801666" cy="3958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9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20" name="Image 2" descr="preencoded.png">
            <a:extLst>
              <a:ext uri="{FF2B5EF4-FFF2-40B4-BE49-F238E27FC236}">
                <a16:creationId xmlns:a16="http://schemas.microsoft.com/office/drawing/2014/main" id="{EA1A3BF4-15B4-DD69-9308-619F00CFD44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63985" y="9116443"/>
            <a:ext cx="1990207" cy="299498"/>
          </a:xfrm>
          <a:prstGeom prst="rect">
            <a:avLst/>
          </a:prstGeom>
        </p:spPr>
      </p:pic>
      <p:pic>
        <p:nvPicPr>
          <p:cNvPr id="24" name="Image 6" descr="preencoded.png">
            <a:extLst>
              <a:ext uri="{FF2B5EF4-FFF2-40B4-BE49-F238E27FC236}">
                <a16:creationId xmlns:a16="http://schemas.microsoft.com/office/drawing/2014/main" id="{A1D02BBC-9966-491C-A2CB-C59C18EDBBD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47782" y="4599212"/>
            <a:ext cx="3244240" cy="111400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17" y="0"/>
            <a:ext cx="1755648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7579339" cy="1650778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882" y="1268483"/>
            <a:ext cx="1478613" cy="36576"/>
          </a:xfrm>
          <a:prstGeom prst="rect">
            <a:avLst/>
          </a:prstGeom>
        </p:spPr>
      </p:pic>
      <p:sp>
        <p:nvSpPr>
          <p:cNvPr id="5" name="Text 0"/>
          <p:cNvSpPr/>
          <p:nvPr/>
        </p:nvSpPr>
        <p:spPr>
          <a:xfrm>
            <a:off x="1210866" y="2553319"/>
            <a:ext cx="4534424" cy="5212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36" kern="0" spc="-109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4. 영어면접 시작하기</a:t>
            </a:r>
            <a:endParaRPr lang="en-US" sz="2736"/>
          </a:p>
        </p:txBody>
      </p:sp>
      <p:pic>
        <p:nvPicPr>
          <p:cNvPr id="6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91298" y="2207791"/>
            <a:ext cx="5221796" cy="3374279"/>
          </a:xfrm>
          <a:prstGeom prst="rect">
            <a:avLst/>
          </a:prstGeom>
        </p:spPr>
      </p:pic>
      <p:pic>
        <p:nvPicPr>
          <p:cNvPr id="7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795656" y="4690333"/>
            <a:ext cx="1295305" cy="314182"/>
          </a:xfrm>
          <a:prstGeom prst="rect">
            <a:avLst/>
          </a:prstGeom>
        </p:spPr>
      </p:pic>
      <p:sp>
        <p:nvSpPr>
          <p:cNvPr id="8" name="Text 1"/>
          <p:cNvSpPr/>
          <p:nvPr/>
        </p:nvSpPr>
        <p:spPr>
          <a:xfrm>
            <a:off x="1043273" y="345758"/>
            <a:ext cx="4945904" cy="8229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320" kern="0" spc="-173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AI 면접 - '영어' 선택</a:t>
            </a:r>
            <a:endParaRPr lang="en-US" sz="4320"/>
          </a:p>
        </p:txBody>
      </p:sp>
      <p:sp>
        <p:nvSpPr>
          <p:cNvPr id="9" name="Text 2"/>
          <p:cNvSpPr/>
          <p:nvPr/>
        </p:nvSpPr>
        <p:spPr>
          <a:xfrm>
            <a:off x="1210866" y="3284125"/>
            <a:ext cx="7744682" cy="963549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메인화면의 ‘시작하기’ 버튼을 눌러 나오는 언어 선택에서 </a:t>
            </a:r>
            <a:r>
              <a:rPr lang="en-US" sz="2448" kern="0" spc="-73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'영어'</a:t>
            </a:r>
            <a:r>
              <a:rPr lang="en-US" sz="2448" kern="0" spc="-73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를 선택해 주세요.</a:t>
            </a:r>
            <a:endParaRPr lang="en-US" sz="2448"/>
          </a:p>
        </p:txBody>
      </p:sp>
      <p:sp>
        <p:nvSpPr>
          <p:cNvPr id="10" name="Text 3"/>
          <p:cNvSpPr/>
          <p:nvPr/>
        </p:nvSpPr>
        <p:spPr>
          <a:xfrm>
            <a:off x="1210866" y="4247674"/>
            <a:ext cx="7744682" cy="963549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영어 면접은 위에서 설명한 한국어-AI면접 진행방식과 동일하게 면접이 진행됩니다.</a:t>
            </a:r>
            <a:endParaRPr lang="en-US" sz="2448"/>
          </a:p>
        </p:txBody>
      </p:sp>
      <p:sp>
        <p:nvSpPr>
          <p:cNvPr id="11" name="Text 4"/>
          <p:cNvSpPr/>
          <p:nvPr/>
        </p:nvSpPr>
        <p:spPr>
          <a:xfrm>
            <a:off x="1210866" y="5211223"/>
            <a:ext cx="774468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2448"/>
          </a:p>
        </p:txBody>
      </p:sp>
      <p:sp>
        <p:nvSpPr>
          <p:cNvPr id="12" name="Text 5"/>
          <p:cNvSpPr/>
          <p:nvPr/>
        </p:nvSpPr>
        <p:spPr>
          <a:xfrm>
            <a:off x="1210866" y="5692997"/>
            <a:ext cx="774468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r>
              <a:rPr lang="en-US" sz="2448" b="1" kern="0" spc="-73" dirty="0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※ </a:t>
            </a:r>
            <a:r>
              <a:rPr lang="en-US" sz="2448" b="1" kern="0" spc="-73" dirty="0" err="1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다만</a:t>
            </a:r>
            <a:r>
              <a:rPr lang="en-US" sz="2448" b="1" kern="0" spc="-73" dirty="0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448" b="1" kern="0" spc="-73" dirty="0" err="1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문항이</a:t>
            </a:r>
            <a:r>
              <a:rPr lang="en-US" sz="2448" b="1" kern="0" spc="-73" dirty="0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448" b="1" kern="0" spc="-73" dirty="0" err="1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전부</a:t>
            </a:r>
            <a:r>
              <a:rPr lang="en-US" sz="2448" b="1" kern="0" spc="-73" dirty="0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448" b="1" kern="0" spc="-73" dirty="0" err="1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영어로</a:t>
            </a:r>
            <a:r>
              <a:rPr lang="en-US" sz="2448" b="1" kern="0" spc="-73" dirty="0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448" b="1" kern="0" spc="-73" dirty="0" err="1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제공되며</a:t>
            </a:r>
            <a:endParaRPr lang="en-US" sz="2448" b="1" dirty="0">
              <a:solidFill>
                <a:srgbClr val="FF0000"/>
              </a:solidFill>
            </a:endParaRPr>
          </a:p>
        </p:txBody>
      </p:sp>
      <p:sp>
        <p:nvSpPr>
          <p:cNvPr id="13" name="Text 6"/>
          <p:cNvSpPr/>
          <p:nvPr/>
        </p:nvSpPr>
        <p:spPr>
          <a:xfrm>
            <a:off x="1461386" y="6163674"/>
            <a:ext cx="774468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b="1" kern="0" spc="-73" dirty="0" err="1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문항에</a:t>
            </a:r>
            <a:r>
              <a:rPr lang="en-US" sz="2448" b="1" kern="0" spc="-73" dirty="0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448" b="1" kern="0" spc="-73" dirty="0" err="1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대한</a:t>
            </a:r>
            <a:r>
              <a:rPr lang="en-US" sz="2448" b="1" kern="0" spc="-73" dirty="0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448" b="1" kern="0" spc="-73" dirty="0" err="1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답변</a:t>
            </a:r>
            <a:r>
              <a:rPr lang="en-US" sz="2448" b="1" kern="0" spc="-73" dirty="0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448" b="1" kern="0" spc="-73" dirty="0" err="1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또한</a:t>
            </a:r>
            <a:r>
              <a:rPr lang="en-US" sz="2448" b="1" kern="0" spc="-73" dirty="0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448" b="1" kern="0" spc="-73" dirty="0" err="1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영어로</a:t>
            </a:r>
            <a:r>
              <a:rPr lang="en-US" sz="2448" b="1" kern="0" spc="-73" dirty="0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448" b="1" kern="0" spc="-73" dirty="0" err="1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대답하셔야</a:t>
            </a:r>
            <a:r>
              <a:rPr lang="en-US" sz="2448" b="1" kern="0" spc="-73" dirty="0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448" b="1" kern="0" spc="-73" dirty="0" err="1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합니다</a:t>
            </a:r>
            <a:r>
              <a:rPr lang="en-US" sz="2448" b="1" kern="0" spc="-73" dirty="0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.</a:t>
            </a:r>
            <a:endParaRPr lang="en-US" sz="2448" b="1" dirty="0">
              <a:solidFill>
                <a:srgbClr val="FF0000"/>
              </a:solidFill>
            </a:endParaRPr>
          </a:p>
        </p:txBody>
      </p:sp>
      <p:sp>
        <p:nvSpPr>
          <p:cNvPr id="14" name="Text 7"/>
          <p:cNvSpPr/>
          <p:nvPr/>
        </p:nvSpPr>
        <p:spPr>
          <a:xfrm>
            <a:off x="1210866" y="6656546"/>
            <a:ext cx="774468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2448"/>
          </a:p>
        </p:txBody>
      </p:sp>
      <p:sp>
        <p:nvSpPr>
          <p:cNvPr id="15" name="Text 8"/>
          <p:cNvSpPr/>
          <p:nvPr/>
        </p:nvSpPr>
        <p:spPr>
          <a:xfrm>
            <a:off x="1210866" y="7138321"/>
            <a:ext cx="774468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2448"/>
          </a:p>
        </p:txBody>
      </p:sp>
      <p:sp>
        <p:nvSpPr>
          <p:cNvPr id="16" name="Text 9"/>
          <p:cNvSpPr/>
          <p:nvPr/>
        </p:nvSpPr>
        <p:spPr>
          <a:xfrm>
            <a:off x="1210866" y="7620095"/>
            <a:ext cx="774468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2448"/>
          </a:p>
        </p:txBody>
      </p:sp>
      <p:pic>
        <p:nvPicPr>
          <p:cNvPr id="17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341486" y="5860307"/>
            <a:ext cx="3121676" cy="3319129"/>
          </a:xfrm>
          <a:prstGeom prst="rect">
            <a:avLst/>
          </a:prstGeom>
        </p:spPr>
      </p:pic>
      <p:pic>
        <p:nvPicPr>
          <p:cNvPr id="18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9326880"/>
            <a:ext cx="17556480" cy="548640"/>
          </a:xfrm>
          <a:prstGeom prst="rect">
            <a:avLst/>
          </a:prstGeom>
        </p:spPr>
      </p:pic>
      <p:sp>
        <p:nvSpPr>
          <p:cNvPr id="19" name="직사각형 18">
            <a:extLst>
              <a:ext uri="{FF2B5EF4-FFF2-40B4-BE49-F238E27FC236}">
                <a16:creationId xmlns:a16="http://schemas.microsoft.com/office/drawing/2014/main" id="{49DC8FC4-6068-BDD9-FBC4-0A55098C7905}"/>
              </a:ext>
            </a:extLst>
          </p:cNvPr>
          <p:cNvSpPr/>
          <p:nvPr/>
        </p:nvSpPr>
        <p:spPr>
          <a:xfrm>
            <a:off x="16365411" y="9116443"/>
            <a:ext cx="801666" cy="3958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10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20" name="Image 2" descr="preencoded.png">
            <a:extLst>
              <a:ext uri="{FF2B5EF4-FFF2-40B4-BE49-F238E27FC236}">
                <a16:creationId xmlns:a16="http://schemas.microsoft.com/office/drawing/2014/main" id="{A7E19905-D660-2EF3-98E8-2F96B6EEC02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63985" y="9116443"/>
            <a:ext cx="1990207" cy="29949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7579339" cy="1650778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882" y="1268483"/>
            <a:ext cx="2408301" cy="36576"/>
          </a:xfrm>
          <a:prstGeom prst="rect">
            <a:avLst/>
          </a:prstGeom>
        </p:spPr>
      </p:pic>
      <p:sp>
        <p:nvSpPr>
          <p:cNvPr id="5" name="Text 0"/>
          <p:cNvSpPr/>
          <p:nvPr/>
        </p:nvSpPr>
        <p:spPr>
          <a:xfrm>
            <a:off x="1043273" y="345758"/>
            <a:ext cx="4945904" cy="8229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320" kern="0" spc="-173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면접 결과표</a:t>
            </a:r>
            <a:endParaRPr lang="en-US" sz="4320"/>
          </a:p>
        </p:txBody>
      </p:sp>
      <p:sp>
        <p:nvSpPr>
          <p:cNvPr id="6" name="Text 1"/>
          <p:cNvSpPr/>
          <p:nvPr/>
        </p:nvSpPr>
        <p:spPr>
          <a:xfrm>
            <a:off x="1780223" y="3349704"/>
            <a:ext cx="774468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면접결과표 확인을 위해 메인화면의 ‘응시결과' 버튼을 눌러주세요.</a:t>
            </a:r>
            <a:endParaRPr lang="en-US" sz="2448"/>
          </a:p>
        </p:txBody>
      </p:sp>
      <p:sp>
        <p:nvSpPr>
          <p:cNvPr id="7" name="Text 2"/>
          <p:cNvSpPr/>
          <p:nvPr/>
        </p:nvSpPr>
        <p:spPr>
          <a:xfrm>
            <a:off x="1780223" y="2690479"/>
            <a:ext cx="4534424" cy="5212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36" kern="0" spc="-109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1. 메인화면 &gt; 응시결과</a:t>
            </a:r>
            <a:endParaRPr lang="en-US" sz="2736"/>
          </a:p>
        </p:txBody>
      </p:sp>
      <p:pic>
        <p:nvPicPr>
          <p:cNvPr id="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53577" y="2347567"/>
            <a:ext cx="4751880" cy="3006233"/>
          </a:xfrm>
          <a:prstGeom prst="rect">
            <a:avLst/>
          </a:prstGeom>
        </p:spPr>
      </p:pic>
      <p:pic>
        <p:nvPicPr>
          <p:cNvPr id="9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279728" y="2347557"/>
            <a:ext cx="464630" cy="205311"/>
          </a:xfrm>
          <a:prstGeom prst="rect">
            <a:avLst/>
          </a:prstGeom>
        </p:spPr>
      </p:pic>
      <p:pic>
        <p:nvPicPr>
          <p:cNvPr id="10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153577" y="6135203"/>
            <a:ext cx="4730591" cy="2845070"/>
          </a:xfrm>
          <a:prstGeom prst="rect">
            <a:avLst/>
          </a:prstGeom>
        </p:spPr>
      </p:pic>
      <p:sp>
        <p:nvSpPr>
          <p:cNvPr id="11" name="Text 3"/>
          <p:cNvSpPr/>
          <p:nvPr/>
        </p:nvSpPr>
        <p:spPr>
          <a:xfrm>
            <a:off x="1780223" y="6772704"/>
            <a:ext cx="7744682" cy="963549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내가 응시를 완료한 면접들의 결과표가 지원기업의 직무/직군을 제목으로 하여 리스트가 나타납니다.</a:t>
            </a:r>
            <a:endParaRPr lang="en-US" sz="2448"/>
          </a:p>
        </p:txBody>
      </p:sp>
      <p:sp>
        <p:nvSpPr>
          <p:cNvPr id="12" name="Text 4"/>
          <p:cNvSpPr/>
          <p:nvPr/>
        </p:nvSpPr>
        <p:spPr>
          <a:xfrm>
            <a:off x="1780223" y="7736253"/>
            <a:ext cx="774468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내용확인을 원하는 면접결과의 </a:t>
            </a:r>
            <a:endParaRPr lang="en-US" sz="2448"/>
          </a:p>
        </p:txBody>
      </p:sp>
      <p:sp>
        <p:nvSpPr>
          <p:cNvPr id="13" name="Text 5"/>
          <p:cNvSpPr/>
          <p:nvPr/>
        </p:nvSpPr>
        <p:spPr>
          <a:xfrm>
            <a:off x="1780223" y="8218027"/>
            <a:ext cx="774468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'응시내역확인'</a:t>
            </a:r>
            <a:r>
              <a:rPr lang="en-US" sz="2448" kern="0" spc="-73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혹은 </a:t>
            </a:r>
            <a:r>
              <a:rPr lang="en-US" sz="2448" kern="0" spc="-73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'결과표 보기'</a:t>
            </a:r>
            <a:r>
              <a:rPr lang="en-US" sz="2448" kern="0" spc="-73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버튼을 눌러주세요.</a:t>
            </a:r>
            <a:endParaRPr lang="en-US" sz="2448"/>
          </a:p>
        </p:txBody>
      </p:sp>
      <p:sp>
        <p:nvSpPr>
          <p:cNvPr id="14" name="Text 6"/>
          <p:cNvSpPr/>
          <p:nvPr/>
        </p:nvSpPr>
        <p:spPr>
          <a:xfrm>
            <a:off x="1780223" y="6135195"/>
            <a:ext cx="4534424" cy="5212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36" kern="0" spc="-109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2. 응시결과 확인하기</a:t>
            </a:r>
            <a:endParaRPr lang="en-US" sz="2736"/>
          </a:p>
        </p:txBody>
      </p:sp>
      <p:pic>
        <p:nvPicPr>
          <p:cNvPr id="15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525085" y="7582497"/>
            <a:ext cx="1417320" cy="309896"/>
          </a:xfrm>
          <a:prstGeom prst="rect">
            <a:avLst/>
          </a:prstGeom>
        </p:spPr>
      </p:pic>
      <p:pic>
        <p:nvPicPr>
          <p:cNvPr id="16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9326880"/>
            <a:ext cx="17556480" cy="548640"/>
          </a:xfrm>
          <a:prstGeom prst="rect">
            <a:avLst/>
          </a:prstGeom>
        </p:spPr>
      </p:pic>
      <p:sp>
        <p:nvSpPr>
          <p:cNvPr id="17" name="직사각형 16">
            <a:extLst>
              <a:ext uri="{FF2B5EF4-FFF2-40B4-BE49-F238E27FC236}">
                <a16:creationId xmlns:a16="http://schemas.microsoft.com/office/drawing/2014/main" id="{A05DA2B6-C281-9C43-15C2-578101A6F291}"/>
              </a:ext>
            </a:extLst>
          </p:cNvPr>
          <p:cNvSpPr/>
          <p:nvPr/>
        </p:nvSpPr>
        <p:spPr>
          <a:xfrm>
            <a:off x="16365411" y="9116443"/>
            <a:ext cx="801666" cy="3958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11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8" name="Image 2" descr="preencoded.png">
            <a:extLst>
              <a:ext uri="{FF2B5EF4-FFF2-40B4-BE49-F238E27FC236}">
                <a16:creationId xmlns:a16="http://schemas.microsoft.com/office/drawing/2014/main" id="{40F6A554-2E71-3D3C-F586-E450D792E48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63985" y="9116443"/>
            <a:ext cx="1990207" cy="29949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7579339" cy="1650778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882" y="1268483"/>
            <a:ext cx="2408301" cy="36576"/>
          </a:xfrm>
          <a:prstGeom prst="rect">
            <a:avLst/>
          </a:prstGeom>
        </p:spPr>
      </p:pic>
      <p:sp>
        <p:nvSpPr>
          <p:cNvPr id="5" name="Text 0"/>
          <p:cNvSpPr/>
          <p:nvPr/>
        </p:nvSpPr>
        <p:spPr>
          <a:xfrm>
            <a:off x="1043273" y="345758"/>
            <a:ext cx="4945904" cy="8229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320" kern="0" spc="-173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면접 결과표</a:t>
            </a:r>
            <a:endParaRPr lang="en-US" sz="4320"/>
          </a:p>
        </p:txBody>
      </p:sp>
      <p:sp>
        <p:nvSpPr>
          <p:cNvPr id="6" name="Text 1"/>
          <p:cNvSpPr/>
          <p:nvPr/>
        </p:nvSpPr>
        <p:spPr>
          <a:xfrm>
            <a:off x="1780223" y="3624024"/>
            <a:ext cx="774468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응시내역확인 기능은 실전면접에서 받은 질문과 그에 대한 </a:t>
            </a:r>
            <a:endParaRPr lang="en-US" sz="2448"/>
          </a:p>
        </p:txBody>
      </p:sp>
      <p:sp>
        <p:nvSpPr>
          <p:cNvPr id="7" name="Text 2"/>
          <p:cNvSpPr/>
          <p:nvPr/>
        </p:nvSpPr>
        <p:spPr>
          <a:xfrm>
            <a:off x="1780223" y="4105799"/>
            <a:ext cx="774468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나의 답변 내용을 확인할 수 있는 기능입니다.</a:t>
            </a:r>
            <a:endParaRPr lang="en-US" sz="2448"/>
          </a:p>
        </p:txBody>
      </p:sp>
      <p:sp>
        <p:nvSpPr>
          <p:cNvPr id="8" name="Text 3"/>
          <p:cNvSpPr/>
          <p:nvPr/>
        </p:nvSpPr>
        <p:spPr>
          <a:xfrm>
            <a:off x="1780223" y="4587573"/>
            <a:ext cx="774468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문항마다 답변하는 영상도 같이 확인할 수 있어 </a:t>
            </a:r>
            <a:endParaRPr lang="en-US" sz="2448"/>
          </a:p>
        </p:txBody>
      </p:sp>
      <p:sp>
        <p:nvSpPr>
          <p:cNvPr id="9" name="Text 4"/>
          <p:cNvSpPr/>
          <p:nvPr/>
        </p:nvSpPr>
        <p:spPr>
          <a:xfrm>
            <a:off x="1780223" y="5069348"/>
            <a:ext cx="774468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나의 면접태도에 대한 체크도 같이 할 수 있습니다.</a:t>
            </a:r>
            <a:endParaRPr lang="en-US" sz="2448"/>
          </a:p>
        </p:txBody>
      </p:sp>
      <p:sp>
        <p:nvSpPr>
          <p:cNvPr id="10" name="Text 5"/>
          <p:cNvSpPr/>
          <p:nvPr/>
        </p:nvSpPr>
        <p:spPr>
          <a:xfrm>
            <a:off x="1780080" y="2781919"/>
            <a:ext cx="4534424" cy="5212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36" kern="0" spc="-109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3. 응시결과 &gt; 응시 내역확인</a:t>
            </a:r>
            <a:endParaRPr lang="en-US" sz="2736"/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92008" y="2215171"/>
            <a:ext cx="5646706" cy="7013734"/>
          </a:xfrm>
          <a:prstGeom prst="rect">
            <a:avLst/>
          </a:prstGeom>
        </p:spPr>
      </p:pic>
      <p:pic>
        <p:nvPicPr>
          <p:cNvPr id="12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71809" y="7274098"/>
            <a:ext cx="4135803" cy="2105978"/>
          </a:xfrm>
          <a:prstGeom prst="rect">
            <a:avLst/>
          </a:prstGeom>
        </p:spPr>
      </p:pic>
      <p:pic>
        <p:nvPicPr>
          <p:cNvPr id="13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9326880"/>
            <a:ext cx="17556480" cy="548640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6A4CB820-2D3F-0D31-A19E-00EC416532DA}"/>
              </a:ext>
            </a:extLst>
          </p:cNvPr>
          <p:cNvSpPr/>
          <p:nvPr/>
        </p:nvSpPr>
        <p:spPr>
          <a:xfrm>
            <a:off x="16365411" y="9116443"/>
            <a:ext cx="801666" cy="3958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12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7579339" cy="1650778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882" y="1268483"/>
            <a:ext cx="2408301" cy="36576"/>
          </a:xfrm>
          <a:prstGeom prst="rect">
            <a:avLst/>
          </a:prstGeom>
        </p:spPr>
      </p:pic>
      <p:sp>
        <p:nvSpPr>
          <p:cNvPr id="5" name="Text 0"/>
          <p:cNvSpPr/>
          <p:nvPr/>
        </p:nvSpPr>
        <p:spPr>
          <a:xfrm>
            <a:off x="1043273" y="345758"/>
            <a:ext cx="4945904" cy="8229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320" kern="0" spc="-173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면접 결과표</a:t>
            </a:r>
            <a:endParaRPr lang="en-US" sz="4320"/>
          </a:p>
        </p:txBody>
      </p:sp>
      <p:sp>
        <p:nvSpPr>
          <p:cNvPr id="6" name="Text 1"/>
          <p:cNvSpPr/>
          <p:nvPr/>
        </p:nvSpPr>
        <p:spPr>
          <a:xfrm>
            <a:off x="1210151" y="2807065"/>
            <a:ext cx="5891451" cy="144532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결과표보기 기능에선 내가 지원설정한 기업에 대한 지원정보와 질문항목별 결과, 종합결과를 자세하게 확인 할 수 있습니다.</a:t>
            </a:r>
            <a:endParaRPr lang="en-US" sz="2448"/>
          </a:p>
        </p:txBody>
      </p:sp>
      <p:sp>
        <p:nvSpPr>
          <p:cNvPr id="7" name="Text 2"/>
          <p:cNvSpPr/>
          <p:nvPr/>
        </p:nvSpPr>
        <p:spPr>
          <a:xfrm>
            <a:off x="1210151" y="4252389"/>
            <a:ext cx="5891451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2448"/>
          </a:p>
        </p:txBody>
      </p:sp>
      <p:sp>
        <p:nvSpPr>
          <p:cNvPr id="8" name="Text 3"/>
          <p:cNvSpPr/>
          <p:nvPr/>
        </p:nvSpPr>
        <p:spPr>
          <a:xfrm>
            <a:off x="1210151" y="4734163"/>
            <a:ext cx="5891451" cy="963549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각 문항별 질문의도와 답변에 대한 평가, 모법답변을 확인하실 수 있고 </a:t>
            </a:r>
            <a:endParaRPr lang="en-US" sz="2448"/>
          </a:p>
        </p:txBody>
      </p:sp>
      <p:sp>
        <p:nvSpPr>
          <p:cNvPr id="9" name="Text 4"/>
          <p:cNvSpPr/>
          <p:nvPr/>
        </p:nvSpPr>
        <p:spPr>
          <a:xfrm>
            <a:off x="1210151" y="5697712"/>
            <a:ext cx="5891451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답변의 적절성, 논리성, 직무 적합성도 확인하실 </a:t>
            </a:r>
            <a:endParaRPr lang="en-US" sz="2448"/>
          </a:p>
        </p:txBody>
      </p:sp>
      <p:sp>
        <p:nvSpPr>
          <p:cNvPr id="10" name="Text 5"/>
          <p:cNvSpPr/>
          <p:nvPr/>
        </p:nvSpPr>
        <p:spPr>
          <a:xfrm>
            <a:off x="1210151" y="6179487"/>
            <a:ext cx="5891451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수 있습니다. (응답영상도 확인가능)</a:t>
            </a:r>
            <a:endParaRPr lang="en-US" sz="2448"/>
          </a:p>
        </p:txBody>
      </p:sp>
      <p:sp>
        <p:nvSpPr>
          <p:cNvPr id="11" name="Text 6"/>
          <p:cNvSpPr/>
          <p:nvPr/>
        </p:nvSpPr>
        <p:spPr>
          <a:xfrm>
            <a:off x="1210151" y="6661261"/>
            <a:ext cx="5891451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2448"/>
          </a:p>
        </p:txBody>
      </p:sp>
      <p:sp>
        <p:nvSpPr>
          <p:cNvPr id="12" name="Text 7"/>
          <p:cNvSpPr/>
          <p:nvPr/>
        </p:nvSpPr>
        <p:spPr>
          <a:xfrm>
            <a:off x="1210151" y="7143036"/>
            <a:ext cx="5891451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또한 전체 면접에 대한 </a:t>
            </a:r>
            <a:endParaRPr lang="en-US" sz="2448"/>
          </a:p>
        </p:txBody>
      </p:sp>
      <p:sp>
        <p:nvSpPr>
          <p:cNvPr id="13" name="Text 8"/>
          <p:cNvSpPr/>
          <p:nvPr/>
        </p:nvSpPr>
        <p:spPr>
          <a:xfrm>
            <a:off x="1210151" y="7624810"/>
            <a:ext cx="5891451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종합 평가 및 피드백도 확인 하실 수 있습니다.</a:t>
            </a:r>
            <a:endParaRPr lang="en-US" sz="2448"/>
          </a:p>
        </p:txBody>
      </p:sp>
      <p:sp>
        <p:nvSpPr>
          <p:cNvPr id="14" name="Text 9"/>
          <p:cNvSpPr/>
          <p:nvPr/>
        </p:nvSpPr>
        <p:spPr>
          <a:xfrm>
            <a:off x="1210151" y="8106585"/>
            <a:ext cx="5891451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2448"/>
          </a:p>
        </p:txBody>
      </p:sp>
      <p:sp>
        <p:nvSpPr>
          <p:cNvPr id="15" name="Text 10"/>
          <p:cNvSpPr/>
          <p:nvPr/>
        </p:nvSpPr>
        <p:spPr>
          <a:xfrm>
            <a:off x="1210151" y="8588359"/>
            <a:ext cx="5891451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2448"/>
          </a:p>
        </p:txBody>
      </p:sp>
      <p:sp>
        <p:nvSpPr>
          <p:cNvPr id="16" name="Text 11"/>
          <p:cNvSpPr/>
          <p:nvPr/>
        </p:nvSpPr>
        <p:spPr>
          <a:xfrm>
            <a:off x="1210151" y="9070134"/>
            <a:ext cx="5891451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2448"/>
          </a:p>
        </p:txBody>
      </p:sp>
      <p:sp>
        <p:nvSpPr>
          <p:cNvPr id="17" name="Text 12"/>
          <p:cNvSpPr/>
          <p:nvPr/>
        </p:nvSpPr>
        <p:spPr>
          <a:xfrm>
            <a:off x="1081850" y="2147983"/>
            <a:ext cx="4534424" cy="5212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36" kern="0" spc="-109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4. 응시결과 &gt; 결과표 보기</a:t>
            </a:r>
            <a:endParaRPr lang="en-US" sz="2736"/>
          </a:p>
        </p:txBody>
      </p:sp>
      <p:pic>
        <p:nvPicPr>
          <p:cNvPr id="1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99884" y="1962888"/>
            <a:ext cx="5194649" cy="2567178"/>
          </a:xfrm>
          <a:prstGeom prst="rect">
            <a:avLst/>
          </a:prstGeom>
        </p:spPr>
      </p:pic>
      <p:pic>
        <p:nvPicPr>
          <p:cNvPr id="19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52156" y="4627275"/>
            <a:ext cx="4679871" cy="4389977"/>
          </a:xfrm>
          <a:prstGeom prst="rect">
            <a:avLst/>
          </a:prstGeom>
        </p:spPr>
      </p:pic>
      <p:pic>
        <p:nvPicPr>
          <p:cNvPr id="20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627864" y="1948532"/>
            <a:ext cx="4473845" cy="1964245"/>
          </a:xfrm>
          <a:prstGeom prst="rect">
            <a:avLst/>
          </a:prstGeom>
        </p:spPr>
      </p:pic>
      <p:pic>
        <p:nvPicPr>
          <p:cNvPr id="21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877038" y="4434995"/>
            <a:ext cx="3975640" cy="4131945"/>
          </a:xfrm>
          <a:prstGeom prst="rect">
            <a:avLst/>
          </a:prstGeom>
        </p:spPr>
      </p:pic>
      <p:pic>
        <p:nvPicPr>
          <p:cNvPr id="22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075460" y="6364974"/>
            <a:ext cx="1225296" cy="159877"/>
          </a:xfrm>
          <a:prstGeom prst="rect">
            <a:avLst/>
          </a:prstGeom>
        </p:spPr>
      </p:pic>
      <p:pic>
        <p:nvPicPr>
          <p:cNvPr id="23" name="Image 8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0" y="9326880"/>
            <a:ext cx="17556480" cy="548640"/>
          </a:xfrm>
          <a:prstGeom prst="rect">
            <a:avLst/>
          </a:prstGeom>
        </p:spPr>
      </p:pic>
      <p:sp>
        <p:nvSpPr>
          <p:cNvPr id="24" name="직사각형 23">
            <a:extLst>
              <a:ext uri="{FF2B5EF4-FFF2-40B4-BE49-F238E27FC236}">
                <a16:creationId xmlns:a16="http://schemas.microsoft.com/office/drawing/2014/main" id="{E028DFA2-60B6-222A-D45D-7881E8BA049D}"/>
              </a:ext>
            </a:extLst>
          </p:cNvPr>
          <p:cNvSpPr/>
          <p:nvPr/>
        </p:nvSpPr>
        <p:spPr>
          <a:xfrm>
            <a:off x="16365411" y="9116443"/>
            <a:ext cx="801666" cy="3958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13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25" name="Image 2" descr="preencoded.png">
            <a:extLst>
              <a:ext uri="{FF2B5EF4-FFF2-40B4-BE49-F238E27FC236}">
                <a16:creationId xmlns:a16="http://schemas.microsoft.com/office/drawing/2014/main" id="{49EA2AE2-8D6C-B95A-74AD-427EC3D4DAC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63985" y="9116443"/>
            <a:ext cx="1990207" cy="29949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317184"/>
            <a:ext cx="17579339" cy="255832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931688" y="4279821"/>
            <a:ext cx="9621345" cy="12344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6480" kern="0" spc="-259">
                <a:solidFill>
                  <a:srgbClr val="1E1E1E"/>
                </a:solidFill>
                <a:latin typeface="Pretendard-Medium" pitchFamily="34" charset="0"/>
                <a:ea typeface="Pretendard-Medium" pitchFamily="34" charset="-122"/>
                <a:cs typeface="Pretendard-Medium" pitchFamily="34" charset="-120"/>
              </a:rPr>
              <a:t>딥인터뷰 사용매뉴얼</a:t>
            </a:r>
            <a:endParaRPr lang="en-US" sz="6480"/>
          </a:p>
        </p:txBody>
      </p:sp>
      <p:sp>
        <p:nvSpPr>
          <p:cNvPr id="5" name="Text 1"/>
          <p:cNvSpPr/>
          <p:nvPr/>
        </p:nvSpPr>
        <p:spPr>
          <a:xfrm>
            <a:off x="991267" y="3550730"/>
            <a:ext cx="5726001" cy="58978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96" kern="0" spc="-62">
                <a:solidFill>
                  <a:srgbClr val="00BCFF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HOW TO USE DEEPINTERVIEW</a:t>
            </a:r>
            <a:endParaRPr lang="en-US" sz="3096"/>
          </a:p>
        </p:txBody>
      </p:sp>
      <p:pic>
        <p:nvPicPr>
          <p:cNvPr id="7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1737" y="2669728"/>
            <a:ext cx="3837623" cy="577501"/>
          </a:xfrm>
          <a:prstGeom prst="rect">
            <a:avLst/>
          </a:prstGeom>
        </p:spPr>
      </p:pic>
      <p:pic>
        <p:nvPicPr>
          <p:cNvPr id="8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9326880"/>
            <a:ext cx="17556480" cy="548640"/>
          </a:xfrm>
          <a:prstGeom prst="rect">
            <a:avLst/>
          </a:prstGeom>
        </p:spPr>
      </p:pic>
      <p:pic>
        <p:nvPicPr>
          <p:cNvPr id="9" name="그림 8" descr="텍스트, 스크린샷, 폰트, 그래픽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0190D204-C932-0631-44D8-4D6BA823175C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5447" t="65317" r="5133" b="13342"/>
          <a:stretch>
            <a:fillRect/>
          </a:stretch>
        </p:blipFill>
        <p:spPr>
          <a:xfrm>
            <a:off x="991267" y="8210473"/>
            <a:ext cx="2729844" cy="508155"/>
          </a:xfrm>
          <a:prstGeom prst="rect">
            <a:avLst/>
          </a:prstGeom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98ECC782-B109-10D4-79AE-E16D377F127E}"/>
              </a:ext>
            </a:extLst>
          </p:cNvPr>
          <p:cNvSpPr/>
          <p:nvPr/>
        </p:nvSpPr>
        <p:spPr>
          <a:xfrm>
            <a:off x="931688" y="8663774"/>
            <a:ext cx="3630837" cy="5460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학생경력개발센터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0A9F4F2-4918-7076-8D6B-2340E76D21B4}"/>
              </a:ext>
            </a:extLst>
          </p:cNvPr>
          <p:cNvSpPr/>
          <p:nvPr/>
        </p:nvSpPr>
        <p:spPr>
          <a:xfrm>
            <a:off x="16365411" y="9116443"/>
            <a:ext cx="801666" cy="3958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14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3.1.32"/>
  <p:tag name="AS_OS" val="Microsoft Windows NT 10.0.26200.0"/>
  <p:tag name="AS_RELEASE_DATE" val="2023.12.14"/>
  <p:tag name="AS_TITLE" val="Aspose.Slides for .NET Standard 2.0"/>
  <p:tag name="AS_VERSION" val="23.1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Calibri Light" panose="020F0302020204030204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Calibri" panose="020F0502020204030204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Calibri Light" panose="020F0302020204030204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Calibri" panose="020F0502020204030204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1027</Words>
  <Application>Microsoft Office PowerPoint</Application>
  <PresentationFormat>사용자 지정</PresentationFormat>
  <Paragraphs>160</Paragraphs>
  <Slides>15</Slides>
  <Notes>15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23" baseType="lpstr">
      <vt:lpstr>Pretendard-Bold</vt:lpstr>
      <vt:lpstr>Pretendard-SemiBold</vt:lpstr>
      <vt:lpstr>Pretendard-Medium</vt:lpstr>
      <vt:lpstr>Pretendard-Regular</vt:lpstr>
      <vt:lpstr>Calibri</vt:lpstr>
      <vt:lpstr>맑은 고딕</vt:lpstr>
      <vt:lpstr>Arial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mangoboard.net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제목을 입력하세요</dc:title>
  <dc:subject>Presentation</dc:subject>
  <dc:creator>mangoboard.net_51468168</dc:creator>
  <cp:lastModifiedBy>Administrator</cp:lastModifiedBy>
  <cp:revision>9</cp:revision>
  <cp:lastPrinted>2025-12-16T00:44:08Z</cp:lastPrinted>
  <dcterms:created xsi:type="dcterms:W3CDTF">2025-11-07T08:05:51Z</dcterms:created>
  <dcterms:modified xsi:type="dcterms:W3CDTF">2026-01-09T00:13:21Z</dcterms:modified>
</cp:coreProperties>
</file>